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notesSlides/notesSlide10.xml" ContentType="application/vnd.openxmlformats-officedocument.presentationml.notesSlide+xml"/>
  <Override PartName="/ppt/charts/chart4.xml" ContentType="application/vnd.openxmlformats-officedocument.drawingml.chart+xml"/>
  <Override PartName="/ppt/notesSlides/notesSlide11.xml" ContentType="application/vnd.openxmlformats-officedocument.presentationml.notesSlide+xml"/>
  <Override PartName="/ppt/charts/chart5.xml" ContentType="application/vnd.openxmlformats-officedocument.drawingml.chart+xml"/>
  <Override PartName="/ppt/drawings/drawing1.xml" ContentType="application/vnd.openxmlformats-officedocument.drawingml.chartshapes+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saveSubsetFonts="1">
  <p:sldMasterIdLst>
    <p:sldMasterId id="2147483648" r:id="rId1"/>
  </p:sldMasterIdLst>
  <p:notesMasterIdLst>
    <p:notesMasterId r:id="rId30"/>
  </p:notesMasterIdLst>
  <p:sldIdLst>
    <p:sldId id="256" r:id="rId2"/>
    <p:sldId id="257" r:id="rId3"/>
    <p:sldId id="313" r:id="rId4"/>
    <p:sldId id="260" r:id="rId5"/>
    <p:sldId id="314" r:id="rId6"/>
    <p:sldId id="321" r:id="rId7"/>
    <p:sldId id="338" r:id="rId8"/>
    <p:sldId id="317" r:id="rId9"/>
    <p:sldId id="318" r:id="rId10"/>
    <p:sldId id="319" r:id="rId11"/>
    <p:sldId id="320" r:id="rId12"/>
    <p:sldId id="337" r:id="rId13"/>
    <p:sldId id="322" r:id="rId14"/>
    <p:sldId id="339" r:id="rId15"/>
    <p:sldId id="340" r:id="rId16"/>
    <p:sldId id="341" r:id="rId17"/>
    <p:sldId id="342" r:id="rId18"/>
    <p:sldId id="327" r:id="rId19"/>
    <p:sldId id="344" r:id="rId20"/>
    <p:sldId id="345" r:id="rId21"/>
    <p:sldId id="330" r:id="rId22"/>
    <p:sldId id="343" r:id="rId23"/>
    <p:sldId id="332" r:id="rId24"/>
    <p:sldId id="349" r:id="rId25"/>
    <p:sldId id="350" r:id="rId26"/>
    <p:sldId id="351" r:id="rId27"/>
    <p:sldId id="336" r:id="rId28"/>
    <p:sldId id="262" r:id="rId29"/>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5E80"/>
    <a:srgbClr val="4F81BD"/>
    <a:srgbClr val="4792AA"/>
    <a:srgbClr val="0098B7"/>
    <a:srgbClr val="80B62B"/>
    <a:srgbClr val="92BCD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56704" autoAdjust="0"/>
  </p:normalViewPr>
  <p:slideViewPr>
    <p:cSldViewPr>
      <p:cViewPr varScale="1">
        <p:scale>
          <a:sx n="50" d="100"/>
          <a:sy n="50" d="100"/>
        </p:scale>
        <p:origin x="-2376" y="-67"/>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1" Type="http://schemas.openxmlformats.org/officeDocument/2006/relationships/oleObject" Target="file:///\\file1.sffoodbank.org\public%20affairs\Advocacy%20and%20Policy\SF%20State_Nursing%20Project\Findings\Participant%20Characteristics.xlsx"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file1.sffoodbank.org\public%20affairs\Advocacy%20and%20Policy\SF%20State_Nursing%20Project\Findings\Participant%20Characteristics.xlsx"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file:///\\file1.sffoodbank.org\public%20affairs\Advocacy%20and%20Policy\SF%20State_Nursing%20Project\Findings\Participant%20Characteristics.xlsx" TargetMode="External"/></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5.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package" Target="../embeddings/Microsoft_Excel_Worksheet2.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pieChart>
        <c:varyColors val="1"/>
        <c:ser>
          <c:idx val="0"/>
          <c:order val="0"/>
          <c:dLbls>
            <c:dLbl>
              <c:idx val="0"/>
              <c:layout>
                <c:manualLayout>
                  <c:x val="-0.125"/>
                  <c:y val="0.19444444444444439"/>
                </c:manualLayout>
              </c:layout>
              <c:tx>
                <c:rich>
                  <a:bodyPr/>
                  <a:lstStyle/>
                  <a:p>
                    <a:r>
                      <a:rPr lang="en-US" b="1" dirty="0"/>
                      <a:t>White</a:t>
                    </a:r>
                    <a:r>
                      <a:rPr lang="en-US" dirty="0"/>
                      <a:t>
20%</a:t>
                    </a:r>
                  </a:p>
                </c:rich>
              </c:tx>
              <c:dLblPos val="bestFit"/>
              <c:showLegendKey val="0"/>
              <c:showVal val="0"/>
              <c:showCatName val="1"/>
              <c:showSerName val="0"/>
              <c:showPercent val="1"/>
              <c:showBubbleSize val="0"/>
              <c:extLst>
                <c:ext xmlns:c15="http://schemas.microsoft.com/office/drawing/2012/chart" uri="{CE6537A1-D6FC-4f65-9D91-7224C49458BB}"/>
              </c:extLst>
            </c:dLbl>
            <c:dLbl>
              <c:idx val="1"/>
              <c:layout>
                <c:manualLayout>
                  <c:x val="-0.16987179487179488"/>
                  <c:y val="-0.21296296296296297"/>
                </c:manualLayout>
              </c:layout>
              <c:tx>
                <c:rich>
                  <a:bodyPr/>
                  <a:lstStyle/>
                  <a:p>
                    <a:r>
                      <a:rPr lang="en-US" b="1" dirty="0" smtClean="0"/>
                      <a:t>Black/</a:t>
                    </a:r>
                  </a:p>
                  <a:p>
                    <a:r>
                      <a:rPr lang="en-US" b="1" dirty="0" smtClean="0"/>
                      <a:t>African American</a:t>
                    </a:r>
                    <a:r>
                      <a:rPr lang="en-US" dirty="0"/>
                      <a:t>
34%</a:t>
                    </a:r>
                  </a:p>
                </c:rich>
              </c:tx>
              <c:dLblPos val="bestFit"/>
              <c:showLegendKey val="0"/>
              <c:showVal val="0"/>
              <c:showCatName val="1"/>
              <c:showSerName val="0"/>
              <c:showPercent val="1"/>
              <c:showBubbleSize val="0"/>
              <c:extLst>
                <c:ext xmlns:c15="http://schemas.microsoft.com/office/drawing/2012/chart" uri="{CE6537A1-D6FC-4f65-9D91-7224C49458BB}"/>
              </c:extLst>
            </c:dLbl>
            <c:dLbl>
              <c:idx val="2"/>
              <c:layout>
                <c:manualLayout>
                  <c:x val="0.13782051282051283"/>
                  <c:y val="-0.18518518518518517"/>
                </c:manualLayout>
              </c:layout>
              <c:tx>
                <c:rich>
                  <a:bodyPr/>
                  <a:lstStyle/>
                  <a:p>
                    <a:r>
                      <a:rPr lang="en-US" b="1" dirty="0"/>
                      <a:t>Chinese</a:t>
                    </a:r>
                    <a:r>
                      <a:rPr lang="en-US" dirty="0"/>
                      <a:t>
13%</a:t>
                    </a:r>
                  </a:p>
                </c:rich>
              </c:tx>
              <c:dLblPos val="bestFit"/>
              <c:showLegendKey val="0"/>
              <c:showVal val="0"/>
              <c:showCatName val="1"/>
              <c:showSerName val="0"/>
              <c:showPercent val="1"/>
              <c:showBubbleSize val="0"/>
              <c:extLst>
                <c:ext xmlns:c15="http://schemas.microsoft.com/office/drawing/2012/chart" uri="{CE6537A1-D6FC-4f65-9D91-7224C49458BB}"/>
              </c:extLst>
            </c:dLbl>
            <c:dLbl>
              <c:idx val="3"/>
              <c:layout>
                <c:manualLayout>
                  <c:x val="0.14743589743589741"/>
                  <c:y val="-2.7777777777777776E-2"/>
                </c:manualLayout>
              </c:layout>
              <c:tx>
                <c:rich>
                  <a:bodyPr/>
                  <a:lstStyle/>
                  <a:p>
                    <a:r>
                      <a:rPr lang="en-US" b="1" dirty="0"/>
                      <a:t>Latino</a:t>
                    </a:r>
                    <a:r>
                      <a:rPr lang="en-US" dirty="0"/>
                      <a:t>
13%</a:t>
                    </a:r>
                  </a:p>
                </c:rich>
              </c:tx>
              <c:dLblPos val="bestFit"/>
              <c:showLegendKey val="0"/>
              <c:showVal val="0"/>
              <c:showCatName val="1"/>
              <c:showSerName val="0"/>
              <c:showPercent val="1"/>
              <c:showBubbleSize val="0"/>
              <c:extLst>
                <c:ext xmlns:c15="http://schemas.microsoft.com/office/drawing/2012/chart" uri="{CE6537A1-D6FC-4f65-9D91-7224C49458BB}"/>
              </c:extLst>
            </c:dLbl>
            <c:dLbl>
              <c:idx val="4"/>
              <c:layout>
                <c:manualLayout>
                  <c:x val="-9.6153846153846159E-3"/>
                  <c:y val="3.7037037037037035E-2"/>
                </c:manualLayout>
              </c:layout>
              <c:tx>
                <c:rich>
                  <a:bodyPr/>
                  <a:lstStyle/>
                  <a:p>
                    <a:r>
                      <a:rPr lang="en-US" b="1" dirty="0"/>
                      <a:t>Native Hawaiian/Other Pac. Islander</a:t>
                    </a:r>
                    <a:r>
                      <a:rPr lang="en-US" dirty="0"/>
                      <a:t>
7%</a:t>
                    </a:r>
                  </a:p>
                </c:rich>
              </c:tx>
              <c:dLblPos val="bestFit"/>
              <c:showLegendKey val="0"/>
              <c:showVal val="0"/>
              <c:showCatName val="1"/>
              <c:showSerName val="0"/>
              <c:showPercent val="1"/>
              <c:showBubbleSize val="0"/>
              <c:extLst>
                <c:ext xmlns:c15="http://schemas.microsoft.com/office/drawing/2012/chart" uri="{CE6537A1-D6FC-4f65-9D91-7224C49458BB}"/>
              </c:extLst>
            </c:dLbl>
            <c:dLbl>
              <c:idx val="5"/>
              <c:layout>
                <c:manualLayout>
                  <c:x val="0.10897360185746012"/>
                  <c:y val="0.1388888888888889"/>
                </c:manualLayout>
              </c:layout>
              <c:tx>
                <c:rich>
                  <a:bodyPr/>
                  <a:lstStyle/>
                  <a:p>
                    <a:r>
                      <a:rPr lang="en-US" b="1" dirty="0" smtClean="0"/>
                      <a:t>No response</a:t>
                    </a:r>
                    <a:r>
                      <a:rPr lang="en-US" dirty="0"/>
                      <a:t>
13%</a:t>
                    </a:r>
                  </a:p>
                </c:rich>
              </c:tx>
              <c:dLblPos val="bestFit"/>
              <c:showLegendKey val="0"/>
              <c:showVal val="0"/>
              <c:showCatName val="1"/>
              <c:showSerName val="0"/>
              <c:showPercent val="1"/>
              <c:showBubbleSize val="0"/>
              <c:extLst>
                <c:ext xmlns:c15="http://schemas.microsoft.com/office/drawing/2012/chart" uri="{CE6537A1-D6FC-4f65-9D91-7224C49458BB}"/>
              </c:extLst>
            </c:dLbl>
            <c:spPr>
              <a:noFill/>
              <a:ln>
                <a:noFill/>
              </a:ln>
              <a:effectLst/>
            </c:spPr>
            <c:txPr>
              <a:bodyPr/>
              <a:lstStyle/>
              <a:p>
                <a:pPr>
                  <a:defRPr sz="1200"/>
                </a:pPr>
                <a:endParaRPr lang="en-US"/>
              </a:p>
            </c:txPr>
            <c:dLblPos val="outEnd"/>
            <c:showLegendKey val="0"/>
            <c:showVal val="0"/>
            <c:showCatName val="1"/>
            <c:showSerName val="0"/>
            <c:showPercent val="1"/>
            <c:showBubbleSize val="0"/>
            <c:showLeaderLines val="1"/>
            <c:extLst>
              <c:ext xmlns:c15="http://schemas.microsoft.com/office/drawing/2012/chart" uri="{CE6537A1-D6FC-4f65-9D91-7224C49458BB}"/>
            </c:extLst>
          </c:dLbls>
          <c:cat>
            <c:strRef>
              <c:f>Sheet1!$A$18:$A$23</c:f>
              <c:strCache>
                <c:ptCount val="6"/>
                <c:pt idx="0">
                  <c:v>White</c:v>
                </c:pt>
                <c:pt idx="1">
                  <c:v>Black</c:v>
                </c:pt>
                <c:pt idx="2">
                  <c:v>Chinese</c:v>
                </c:pt>
                <c:pt idx="3">
                  <c:v>Latino</c:v>
                </c:pt>
                <c:pt idx="4">
                  <c:v>Native Hawaiian/Other Pac. Islander</c:v>
                </c:pt>
                <c:pt idx="5">
                  <c:v>Did not respond</c:v>
                </c:pt>
              </c:strCache>
            </c:strRef>
          </c:cat>
          <c:val>
            <c:numRef>
              <c:f>Sheet1!$B$18:$B$23</c:f>
              <c:numCache>
                <c:formatCode>General</c:formatCode>
                <c:ptCount val="6"/>
                <c:pt idx="0">
                  <c:v>3</c:v>
                </c:pt>
                <c:pt idx="1">
                  <c:v>5</c:v>
                </c:pt>
                <c:pt idx="2">
                  <c:v>2</c:v>
                </c:pt>
                <c:pt idx="3">
                  <c:v>2</c:v>
                </c:pt>
                <c:pt idx="4">
                  <c:v>1</c:v>
                </c:pt>
                <c:pt idx="5">
                  <c:v>2</c:v>
                </c:pt>
              </c:numCache>
            </c:numRef>
          </c:val>
        </c:ser>
        <c:dLbls>
          <c:showLegendKey val="0"/>
          <c:showVal val="1"/>
          <c:showCatName val="0"/>
          <c:showSerName val="0"/>
          <c:showPercent val="0"/>
          <c:showBubbleSize val="0"/>
          <c:showLeaderLines val="1"/>
        </c:dLbls>
        <c:firstSliceAng val="0"/>
      </c:pieChart>
    </c:plotArea>
    <c:plotVisOnly val="1"/>
    <c:dispBlanksAs val="gap"/>
    <c:showDLblsOverMax val="0"/>
  </c:chart>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pieChart>
        <c:varyColors val="1"/>
        <c:ser>
          <c:idx val="0"/>
          <c:order val="0"/>
          <c:dLbls>
            <c:dLbl>
              <c:idx val="0"/>
              <c:layout>
                <c:manualLayout>
                  <c:x val="-0.18944881889763779"/>
                  <c:y val="-0.1671026538349373"/>
                </c:manualLayout>
              </c:layout>
              <c:tx>
                <c:rich>
                  <a:bodyPr/>
                  <a:lstStyle/>
                  <a:p>
                    <a:r>
                      <a:rPr lang="en-US" b="1" dirty="0"/>
                      <a:t>English</a:t>
                    </a:r>
                    <a:r>
                      <a:rPr lang="en-US" dirty="0"/>
                      <a:t>
67%</a:t>
                    </a:r>
                  </a:p>
                </c:rich>
              </c:tx>
              <c:dLblPos val="bestFit"/>
              <c:showLegendKey val="0"/>
              <c:showVal val="0"/>
              <c:showCatName val="1"/>
              <c:showSerName val="0"/>
              <c:showPercent val="1"/>
              <c:showBubbleSize val="0"/>
              <c:extLst>
                <c:ext xmlns:c15="http://schemas.microsoft.com/office/drawing/2012/chart" uri="{CE6537A1-D6FC-4f65-9D91-7224C49458BB}"/>
              </c:extLst>
            </c:dLbl>
            <c:dLbl>
              <c:idx val="1"/>
              <c:layout>
                <c:manualLayout>
                  <c:x val="0.17569634152873748"/>
                  <c:y val="-2.7197433654126569E-2"/>
                </c:manualLayout>
              </c:layout>
              <c:tx>
                <c:rich>
                  <a:bodyPr/>
                  <a:lstStyle/>
                  <a:p>
                    <a:r>
                      <a:rPr lang="en-US" b="1" dirty="0"/>
                      <a:t>Spanish</a:t>
                    </a:r>
                    <a:r>
                      <a:rPr lang="en-US" dirty="0"/>
                      <a:t>
13%</a:t>
                    </a:r>
                  </a:p>
                </c:rich>
              </c:tx>
              <c:dLblPos val="bestFit"/>
              <c:showLegendKey val="0"/>
              <c:showVal val="0"/>
              <c:showCatName val="1"/>
              <c:showSerName val="0"/>
              <c:showPercent val="1"/>
              <c:showBubbleSize val="0"/>
              <c:extLst>
                <c:ext xmlns:c15="http://schemas.microsoft.com/office/drawing/2012/chart" uri="{CE6537A1-D6FC-4f65-9D91-7224C49458BB}"/>
              </c:extLst>
            </c:dLbl>
            <c:dLbl>
              <c:idx val="2"/>
              <c:layout>
                <c:manualLayout>
                  <c:x val="-9.7099469709143501E-4"/>
                  <c:y val="1.5714129483814523E-2"/>
                </c:manualLayout>
              </c:layout>
              <c:tx>
                <c:rich>
                  <a:bodyPr/>
                  <a:lstStyle/>
                  <a:p>
                    <a:r>
                      <a:rPr lang="en-US" b="1" dirty="0"/>
                      <a:t>Russian</a:t>
                    </a:r>
                    <a:r>
                      <a:rPr lang="en-US" dirty="0"/>
                      <a:t>
7%</a:t>
                    </a:r>
                  </a:p>
                </c:rich>
              </c:tx>
              <c:dLblPos val="bestFit"/>
              <c:showLegendKey val="0"/>
              <c:showVal val="0"/>
              <c:showCatName val="1"/>
              <c:showSerName val="0"/>
              <c:showPercent val="1"/>
              <c:showBubbleSize val="0"/>
              <c:extLst>
                <c:ext xmlns:c15="http://schemas.microsoft.com/office/drawing/2012/chart" uri="{CE6537A1-D6FC-4f65-9D91-7224C49458BB}"/>
              </c:extLst>
            </c:dLbl>
            <c:dLbl>
              <c:idx val="3"/>
              <c:layout>
                <c:manualLayout>
                  <c:x val="0.10512855535915154"/>
                  <c:y val="0.16898148148148148"/>
                </c:manualLayout>
              </c:layout>
              <c:tx>
                <c:rich>
                  <a:bodyPr/>
                  <a:lstStyle/>
                  <a:p>
                    <a:r>
                      <a:rPr lang="en-US" b="1" dirty="0"/>
                      <a:t>Chinese</a:t>
                    </a:r>
                    <a:r>
                      <a:rPr lang="en-US" dirty="0"/>
                      <a:t>
13%</a:t>
                    </a:r>
                  </a:p>
                </c:rich>
              </c:tx>
              <c:dLblPos val="bestFit"/>
              <c:showLegendKey val="0"/>
              <c:showVal val="0"/>
              <c:showCatName val="1"/>
              <c:showSerName val="0"/>
              <c:showPercent val="1"/>
              <c:showBubbleSize val="0"/>
              <c:extLst>
                <c:ext xmlns:c15="http://schemas.microsoft.com/office/drawing/2012/chart" uri="{CE6537A1-D6FC-4f65-9D91-7224C49458BB}"/>
              </c:extLst>
            </c:dLbl>
            <c:spPr>
              <a:noFill/>
              <a:ln>
                <a:noFill/>
              </a:ln>
              <a:effectLst/>
            </c:spPr>
            <c:txPr>
              <a:bodyPr/>
              <a:lstStyle/>
              <a:p>
                <a:pPr>
                  <a:defRPr sz="1200"/>
                </a:pPr>
                <a:endParaRPr lang="en-US"/>
              </a:p>
            </c:txPr>
            <c:dLblPos val="outEnd"/>
            <c:showLegendKey val="0"/>
            <c:showVal val="0"/>
            <c:showCatName val="1"/>
            <c:showSerName val="0"/>
            <c:showPercent val="1"/>
            <c:showBubbleSize val="0"/>
            <c:showLeaderLines val="1"/>
            <c:extLst>
              <c:ext xmlns:c15="http://schemas.microsoft.com/office/drawing/2012/chart" uri="{CE6537A1-D6FC-4f65-9D91-7224C49458BB}"/>
            </c:extLst>
          </c:dLbls>
          <c:cat>
            <c:strRef>
              <c:f>Sheet1!$A$4:$A$7</c:f>
              <c:strCache>
                <c:ptCount val="4"/>
                <c:pt idx="0">
                  <c:v>English</c:v>
                </c:pt>
                <c:pt idx="1">
                  <c:v>Spanish</c:v>
                </c:pt>
                <c:pt idx="2">
                  <c:v>Russian</c:v>
                </c:pt>
                <c:pt idx="3">
                  <c:v>Chinese</c:v>
                </c:pt>
              </c:strCache>
            </c:strRef>
          </c:cat>
          <c:val>
            <c:numRef>
              <c:f>Sheet1!$B$4:$B$7</c:f>
              <c:numCache>
                <c:formatCode>General</c:formatCode>
                <c:ptCount val="4"/>
                <c:pt idx="0">
                  <c:v>10</c:v>
                </c:pt>
                <c:pt idx="1">
                  <c:v>2</c:v>
                </c:pt>
                <c:pt idx="2">
                  <c:v>1</c:v>
                </c:pt>
                <c:pt idx="3">
                  <c:v>2</c:v>
                </c:pt>
              </c:numCache>
            </c:numRef>
          </c:val>
        </c:ser>
        <c:dLbls>
          <c:showLegendKey val="0"/>
          <c:showVal val="1"/>
          <c:showCatName val="0"/>
          <c:showSerName val="0"/>
          <c:showPercent val="0"/>
          <c:showBubbleSize val="0"/>
          <c:showLeaderLines val="1"/>
        </c:dLbls>
        <c:firstSliceAng val="0"/>
      </c:pieChart>
    </c:plotArea>
    <c:plotVisOnly val="1"/>
    <c:dispBlanksAs val="gap"/>
    <c:showDLblsOverMax val="0"/>
  </c:chart>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pieChart>
        <c:varyColors val="1"/>
        <c:ser>
          <c:idx val="0"/>
          <c:order val="0"/>
          <c:dLbls>
            <c:dLbl>
              <c:idx val="0"/>
              <c:layout>
                <c:manualLayout>
                  <c:x val="-0.21376811594202905"/>
                  <c:y val="0.22222222222222221"/>
                </c:manualLayout>
              </c:layout>
              <c:tx>
                <c:rich>
                  <a:bodyPr/>
                  <a:lstStyle/>
                  <a:p>
                    <a:r>
                      <a:rPr lang="en-US" b="1" dirty="0"/>
                      <a:t>HH’s with children under 18</a:t>
                    </a:r>
                    <a:r>
                      <a:rPr lang="en-US" dirty="0"/>
                      <a:t>
27%</a:t>
                    </a:r>
                  </a:p>
                </c:rich>
              </c:tx>
              <c:dLblPos val="bestFit"/>
              <c:showLegendKey val="0"/>
              <c:showVal val="0"/>
              <c:showCatName val="1"/>
              <c:showSerName val="0"/>
              <c:showPercent val="1"/>
              <c:showBubbleSize val="0"/>
              <c:extLst>
                <c:ext xmlns:c15="http://schemas.microsoft.com/office/drawing/2012/chart" uri="{CE6537A1-D6FC-4f65-9D91-7224C49458BB}"/>
              </c:extLst>
            </c:dLbl>
            <c:dLbl>
              <c:idx val="1"/>
              <c:layout>
                <c:manualLayout>
                  <c:x val="0.17391304347826086"/>
                  <c:y val="-0.2638888888888889"/>
                </c:manualLayout>
              </c:layout>
              <c:tx>
                <c:rich>
                  <a:bodyPr/>
                  <a:lstStyle/>
                  <a:p>
                    <a:r>
                      <a:rPr lang="en-US" b="1" dirty="0"/>
                      <a:t>HH’s without children</a:t>
                    </a:r>
                    <a:r>
                      <a:rPr lang="en-US" dirty="0"/>
                      <a:t>
73%</a:t>
                    </a:r>
                  </a:p>
                </c:rich>
              </c:tx>
              <c:dLblPos val="bestFit"/>
              <c:showLegendKey val="0"/>
              <c:showVal val="0"/>
              <c:showCatName val="1"/>
              <c:showSerName val="0"/>
              <c:showPercent val="1"/>
              <c:showBubbleSize val="0"/>
              <c:extLst>
                <c:ext xmlns:c15="http://schemas.microsoft.com/office/drawing/2012/chart" uri="{CE6537A1-D6FC-4f65-9D91-7224C49458BB}"/>
              </c:extLst>
            </c:dLbl>
            <c:spPr>
              <a:noFill/>
              <a:ln>
                <a:noFill/>
              </a:ln>
              <a:effectLst/>
            </c:spPr>
            <c:txPr>
              <a:bodyPr/>
              <a:lstStyle/>
              <a:p>
                <a:pPr>
                  <a:defRPr sz="1100"/>
                </a:pPr>
                <a:endParaRPr lang="en-US"/>
              </a:p>
            </c:txPr>
            <c:dLblPos val="outEnd"/>
            <c:showLegendKey val="0"/>
            <c:showVal val="0"/>
            <c:showCatName val="1"/>
            <c:showSerName val="0"/>
            <c:showPercent val="1"/>
            <c:showBubbleSize val="0"/>
            <c:showLeaderLines val="0"/>
            <c:extLst>
              <c:ext xmlns:c15="http://schemas.microsoft.com/office/drawing/2012/chart" uri="{CE6537A1-D6FC-4f65-9D91-7224C49458BB}"/>
            </c:extLst>
          </c:dLbls>
          <c:cat>
            <c:strRef>
              <c:f>Sheet1!$A$10:$A$11</c:f>
              <c:strCache>
                <c:ptCount val="2"/>
                <c:pt idx="0">
                  <c:v>HH’s with children under 18</c:v>
                </c:pt>
                <c:pt idx="1">
                  <c:v>HH’s without children</c:v>
                </c:pt>
              </c:strCache>
            </c:strRef>
          </c:cat>
          <c:val>
            <c:numRef>
              <c:f>Sheet1!$B$10:$B$11</c:f>
              <c:numCache>
                <c:formatCode>General</c:formatCode>
                <c:ptCount val="2"/>
                <c:pt idx="0">
                  <c:v>4</c:v>
                </c:pt>
                <c:pt idx="1">
                  <c:v>11</c:v>
                </c:pt>
              </c:numCache>
            </c:numRef>
          </c:val>
        </c:ser>
        <c:dLbls>
          <c:showLegendKey val="0"/>
          <c:showVal val="1"/>
          <c:showCatName val="0"/>
          <c:showSerName val="0"/>
          <c:showPercent val="0"/>
          <c:showBubbleSize val="0"/>
          <c:showLeaderLines val="0"/>
        </c:dLbls>
        <c:firstSliceAng val="0"/>
      </c:pieChart>
    </c:plotArea>
    <c:plotVisOnly val="1"/>
    <c:dispBlanksAs val="gap"/>
    <c:showDLblsOverMax val="0"/>
  </c:chart>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2000"/>
            </a:pPr>
            <a:r>
              <a:rPr lang="en-US" sz="2000" dirty="0"/>
              <a:t>Most participants had experience with public assistance programs, including </a:t>
            </a:r>
            <a:r>
              <a:rPr lang="en-US" sz="2000" dirty="0" err="1"/>
              <a:t>CalFresh</a:t>
            </a:r>
            <a:r>
              <a:rPr lang="en-US" sz="2000" dirty="0"/>
              <a:t>. </a:t>
            </a:r>
          </a:p>
          <a:p>
            <a:pPr>
              <a:defRPr sz="2000"/>
            </a:pPr>
            <a:r>
              <a:rPr lang="en-US" sz="2000" dirty="0"/>
              <a:t>Nearly 75% were currently on</a:t>
            </a:r>
            <a:r>
              <a:rPr lang="en-US" sz="2000" baseline="0" dirty="0"/>
              <a:t> </a:t>
            </a:r>
            <a:r>
              <a:rPr lang="en-US" sz="2000" baseline="0" dirty="0" err="1"/>
              <a:t>Medi</a:t>
            </a:r>
            <a:r>
              <a:rPr lang="en-US" sz="2000" baseline="0" dirty="0"/>
              <a:t>-Cal.</a:t>
            </a:r>
            <a:endParaRPr lang="en-US" sz="2000" dirty="0"/>
          </a:p>
        </c:rich>
      </c:tx>
      <c:layout/>
      <c:overlay val="0"/>
    </c:title>
    <c:autoTitleDeleted val="0"/>
    <c:plotArea>
      <c:layout/>
      <c:barChart>
        <c:barDir val="col"/>
        <c:grouping val="clustered"/>
        <c:varyColors val="0"/>
        <c:ser>
          <c:idx val="0"/>
          <c:order val="0"/>
          <c:spPr>
            <a:solidFill>
              <a:schemeClr val="accent4"/>
            </a:solidFill>
          </c:spPr>
          <c:invertIfNegative val="0"/>
          <c:dPt>
            <c:idx val="0"/>
            <c:invertIfNegative val="0"/>
            <c:bubble3D val="0"/>
          </c:dPt>
          <c:dPt>
            <c:idx val="1"/>
            <c:invertIfNegative val="0"/>
            <c:bubble3D val="0"/>
            <c:spPr>
              <a:solidFill>
                <a:schemeClr val="accent2"/>
              </a:solidFill>
            </c:spPr>
          </c:dPt>
          <c:dLbls>
            <c:dLbl>
              <c:idx val="0"/>
              <c:layout>
                <c:manualLayout>
                  <c:x val="-3.6231884057971015E-3"/>
                  <c:y val="0.1252965075135484"/>
                </c:manualLayout>
              </c:layout>
              <c:tx>
                <c:rich>
                  <a:bodyPr/>
                  <a:lstStyle/>
                  <a:p>
                    <a:r>
                      <a:rPr lang="en-US" smtClean="0"/>
                      <a:t>7</a:t>
                    </a:r>
                  </a:p>
                  <a:p>
                    <a:r>
                      <a:rPr lang="en-US" smtClean="0"/>
                      <a:t>(47%)</a:t>
                    </a:r>
                    <a:endParaRPr lang="en-US"/>
                  </a:p>
                </c:rich>
              </c:tx>
              <c:dLblPos val="outEnd"/>
              <c:showLegendKey val="0"/>
              <c:showVal val="1"/>
              <c:showCatName val="0"/>
              <c:showSerName val="0"/>
              <c:showPercent val="0"/>
              <c:showBubbleSize val="0"/>
              <c:extLst>
                <c:ext xmlns:c15="http://schemas.microsoft.com/office/drawing/2012/chart" uri="{CE6537A1-D6FC-4f65-9D91-7224C49458BB}"/>
              </c:extLst>
            </c:dLbl>
            <c:dLbl>
              <c:idx val="1"/>
              <c:layout/>
              <c:tx>
                <c:rich>
                  <a:bodyPr/>
                  <a:lstStyle/>
                  <a:p>
                    <a:r>
                      <a:rPr lang="en-US" smtClean="0"/>
                      <a:t>11</a:t>
                    </a:r>
                  </a:p>
                  <a:p>
                    <a:r>
                      <a:rPr lang="en-US" smtClean="0"/>
                      <a:t>(73%)</a:t>
                    </a:r>
                    <a:endParaRPr lang="en-US"/>
                  </a:p>
                </c:rich>
              </c:tx>
              <c:dLblPos val="inEnd"/>
              <c:showLegendKey val="0"/>
              <c:showVal val="1"/>
              <c:showCatName val="0"/>
              <c:showSerName val="0"/>
              <c:showPercent val="0"/>
              <c:showBubbleSize val="0"/>
              <c:extLst>
                <c:ext xmlns:c15="http://schemas.microsoft.com/office/drawing/2012/chart" uri="{CE6537A1-D6FC-4f65-9D91-7224C49458BB}"/>
              </c:extLst>
            </c:dLbl>
            <c:spPr>
              <a:noFill/>
              <a:ln>
                <a:noFill/>
              </a:ln>
              <a:effectLst/>
            </c:spPr>
            <c:txPr>
              <a:bodyPr/>
              <a:lstStyle/>
              <a:p>
                <a:pPr>
                  <a:defRPr sz="1600" b="1"/>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Sheet1!$A$43:$A$44</c:f>
              <c:strCache>
                <c:ptCount val="2"/>
                <c:pt idx="0">
                  <c:v>Ever applied to CalFresh before</c:v>
                </c:pt>
                <c:pt idx="1">
                  <c:v>Currently enrolled in MediCal</c:v>
                </c:pt>
              </c:strCache>
            </c:strRef>
          </c:cat>
          <c:val>
            <c:numRef>
              <c:f>Sheet1!$B$43:$B$44</c:f>
              <c:numCache>
                <c:formatCode>General</c:formatCode>
                <c:ptCount val="2"/>
                <c:pt idx="0">
                  <c:v>7</c:v>
                </c:pt>
                <c:pt idx="1">
                  <c:v>11</c:v>
                </c:pt>
              </c:numCache>
            </c:numRef>
          </c:val>
        </c:ser>
        <c:dLbls>
          <c:showLegendKey val="0"/>
          <c:showVal val="0"/>
          <c:showCatName val="0"/>
          <c:showSerName val="0"/>
          <c:showPercent val="0"/>
          <c:showBubbleSize val="0"/>
        </c:dLbls>
        <c:gapWidth val="150"/>
        <c:axId val="88568576"/>
        <c:axId val="88570112"/>
      </c:barChart>
      <c:catAx>
        <c:axId val="88568576"/>
        <c:scaling>
          <c:orientation val="minMax"/>
        </c:scaling>
        <c:delete val="0"/>
        <c:axPos val="b"/>
        <c:numFmt formatCode="General" sourceLinked="0"/>
        <c:majorTickMark val="out"/>
        <c:minorTickMark val="none"/>
        <c:tickLblPos val="nextTo"/>
        <c:txPr>
          <a:bodyPr/>
          <a:lstStyle/>
          <a:p>
            <a:pPr>
              <a:defRPr sz="1400"/>
            </a:pPr>
            <a:endParaRPr lang="en-US"/>
          </a:p>
        </c:txPr>
        <c:crossAx val="88570112"/>
        <c:crosses val="autoZero"/>
        <c:auto val="1"/>
        <c:lblAlgn val="ctr"/>
        <c:lblOffset val="100"/>
        <c:noMultiLvlLbl val="0"/>
      </c:catAx>
      <c:valAx>
        <c:axId val="88570112"/>
        <c:scaling>
          <c:orientation val="minMax"/>
          <c:max val="15"/>
          <c:min val="0"/>
        </c:scaling>
        <c:delete val="0"/>
        <c:axPos val="l"/>
        <c:majorGridlines/>
        <c:title>
          <c:tx>
            <c:rich>
              <a:bodyPr rot="-5400000" vert="horz"/>
              <a:lstStyle/>
              <a:p>
                <a:pPr>
                  <a:defRPr sz="1200"/>
                </a:pPr>
                <a:r>
                  <a:rPr lang="en-US" sz="1200"/>
                  <a:t>Participants</a:t>
                </a:r>
              </a:p>
            </c:rich>
          </c:tx>
          <c:layout/>
          <c:overlay val="0"/>
        </c:title>
        <c:numFmt formatCode="General" sourceLinked="1"/>
        <c:majorTickMark val="out"/>
        <c:minorTickMark val="none"/>
        <c:tickLblPos val="nextTo"/>
        <c:crossAx val="88568576"/>
        <c:crosses val="autoZero"/>
        <c:crossBetween val="between"/>
        <c:majorUnit val="1"/>
      </c:valAx>
    </c:plotArea>
    <c:plotVisOnly val="1"/>
    <c:dispBlanksAs val="gap"/>
    <c:showDLblsOverMax val="0"/>
  </c:chart>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2000"/>
            </a:pPr>
            <a:r>
              <a:rPr lang="en-US" sz="2000" dirty="0" smtClean="0"/>
              <a:t>67% of all </a:t>
            </a:r>
            <a:r>
              <a:rPr lang="en-US" sz="2000" baseline="0" dirty="0" smtClean="0"/>
              <a:t>participants </a:t>
            </a:r>
            <a:r>
              <a:rPr lang="en-US" sz="2000" baseline="0" dirty="0"/>
              <a:t>reported low or very low food security </a:t>
            </a:r>
            <a:endParaRPr lang="en-US" sz="2000" baseline="0" dirty="0" smtClean="0"/>
          </a:p>
          <a:p>
            <a:pPr>
              <a:defRPr sz="2000"/>
            </a:pPr>
            <a:r>
              <a:rPr lang="en-US" sz="2000" baseline="0" dirty="0" smtClean="0"/>
              <a:t>at </a:t>
            </a:r>
            <a:r>
              <a:rPr lang="en-US" sz="2000" baseline="0" dirty="0"/>
              <a:t>the beginning of the </a:t>
            </a:r>
            <a:r>
              <a:rPr lang="en-US" sz="2000" baseline="0" dirty="0" smtClean="0"/>
              <a:t>project.</a:t>
            </a:r>
            <a:endParaRPr lang="en-US" sz="2000" dirty="0"/>
          </a:p>
        </c:rich>
      </c:tx>
      <c:layout/>
      <c:overlay val="0"/>
    </c:title>
    <c:autoTitleDeleted val="0"/>
    <c:plotArea>
      <c:layout/>
      <c:barChart>
        <c:barDir val="col"/>
        <c:grouping val="percentStacked"/>
        <c:varyColors val="0"/>
        <c:ser>
          <c:idx val="0"/>
          <c:order val="0"/>
          <c:tx>
            <c:strRef>
              <c:f>Sheet1!$A$26</c:f>
              <c:strCache>
                <c:ptCount val="1"/>
                <c:pt idx="0">
                  <c:v>Very low food security</c:v>
                </c:pt>
              </c:strCache>
            </c:strRef>
          </c:tx>
          <c:spPr>
            <a:solidFill>
              <a:schemeClr val="accent6"/>
            </a:solidFill>
          </c:spPr>
          <c:invertIfNegative val="0"/>
          <c:dLbls>
            <c:spPr>
              <a:noFill/>
              <a:ln>
                <a:noFill/>
              </a:ln>
              <a:effectLst/>
            </c:spPr>
            <c:txPr>
              <a:bodyPr/>
              <a:lstStyle/>
              <a:p>
                <a:pPr>
                  <a:defRPr sz="1100" b="1"/>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Sheet1!$C$25:$G$25</c:f>
              <c:strCache>
                <c:ptCount val="5"/>
                <c:pt idx="0">
                  <c:v>Households with children (4)</c:v>
                </c:pt>
                <c:pt idx="1">
                  <c:v>Households without children (11)</c:v>
                </c:pt>
                <c:pt idx="2">
                  <c:v>Females (11)</c:v>
                </c:pt>
                <c:pt idx="3">
                  <c:v>Males (3 - One man did not respond)</c:v>
                </c:pt>
                <c:pt idx="4">
                  <c:v>Total (15)</c:v>
                </c:pt>
              </c:strCache>
            </c:strRef>
          </c:cat>
          <c:val>
            <c:numRef>
              <c:f>Sheet1!$C$26:$G$26</c:f>
              <c:numCache>
                <c:formatCode>0%</c:formatCode>
                <c:ptCount val="5"/>
                <c:pt idx="0">
                  <c:v>0.25</c:v>
                </c:pt>
                <c:pt idx="1">
                  <c:v>0.45454545454545453</c:v>
                </c:pt>
                <c:pt idx="2">
                  <c:v>0.55000000000000004</c:v>
                </c:pt>
                <c:pt idx="4">
                  <c:v>0.4</c:v>
                </c:pt>
              </c:numCache>
            </c:numRef>
          </c:val>
        </c:ser>
        <c:ser>
          <c:idx val="1"/>
          <c:order val="1"/>
          <c:tx>
            <c:strRef>
              <c:f>Sheet1!$A$27</c:f>
              <c:strCache>
                <c:ptCount val="1"/>
                <c:pt idx="0">
                  <c:v>Low food security</c:v>
                </c:pt>
              </c:strCache>
            </c:strRef>
          </c:tx>
          <c:spPr>
            <a:solidFill>
              <a:schemeClr val="accent5"/>
            </a:solidFill>
          </c:spPr>
          <c:invertIfNegative val="0"/>
          <c:dLbls>
            <c:spPr>
              <a:noFill/>
              <a:ln>
                <a:noFill/>
              </a:ln>
              <a:effectLst/>
            </c:spPr>
            <c:txPr>
              <a:bodyPr/>
              <a:lstStyle/>
              <a:p>
                <a:pPr>
                  <a:defRPr sz="1100" b="1"/>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Sheet1!$C$25:$G$25</c:f>
              <c:strCache>
                <c:ptCount val="5"/>
                <c:pt idx="0">
                  <c:v>Households with children (4)</c:v>
                </c:pt>
                <c:pt idx="1">
                  <c:v>Households without children (11)</c:v>
                </c:pt>
                <c:pt idx="2">
                  <c:v>Females (11)</c:v>
                </c:pt>
                <c:pt idx="3">
                  <c:v>Males (3 - One man did not respond)</c:v>
                </c:pt>
                <c:pt idx="4">
                  <c:v>Total (15)</c:v>
                </c:pt>
              </c:strCache>
            </c:strRef>
          </c:cat>
          <c:val>
            <c:numRef>
              <c:f>Sheet1!$C$27:$G$27</c:f>
              <c:numCache>
                <c:formatCode>0%</c:formatCode>
                <c:ptCount val="5"/>
                <c:pt idx="0">
                  <c:v>0.5</c:v>
                </c:pt>
                <c:pt idx="1">
                  <c:v>0.18181818181818182</c:v>
                </c:pt>
                <c:pt idx="2">
                  <c:v>0.18</c:v>
                </c:pt>
                <c:pt idx="3">
                  <c:v>0.67</c:v>
                </c:pt>
                <c:pt idx="4">
                  <c:v>0.26666666666666666</c:v>
                </c:pt>
              </c:numCache>
            </c:numRef>
          </c:val>
        </c:ser>
        <c:ser>
          <c:idx val="2"/>
          <c:order val="2"/>
          <c:tx>
            <c:strRef>
              <c:f>Sheet1!$A$28</c:f>
              <c:strCache>
                <c:ptCount val="1"/>
                <c:pt idx="0">
                  <c:v>Marginal food security</c:v>
                </c:pt>
              </c:strCache>
            </c:strRef>
          </c:tx>
          <c:spPr>
            <a:solidFill>
              <a:schemeClr val="accent1"/>
            </a:solidFill>
          </c:spPr>
          <c:invertIfNegative val="0"/>
          <c:dLbls>
            <c:spPr>
              <a:noFill/>
              <a:ln>
                <a:noFill/>
              </a:ln>
              <a:effectLst/>
            </c:spPr>
            <c:txPr>
              <a:bodyPr/>
              <a:lstStyle/>
              <a:p>
                <a:pPr>
                  <a:defRPr sz="1100" b="1"/>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Sheet1!$C$25:$G$25</c:f>
              <c:strCache>
                <c:ptCount val="5"/>
                <c:pt idx="0">
                  <c:v>Households with children (4)</c:v>
                </c:pt>
                <c:pt idx="1">
                  <c:v>Households without children (11)</c:v>
                </c:pt>
                <c:pt idx="2">
                  <c:v>Females (11)</c:v>
                </c:pt>
                <c:pt idx="3">
                  <c:v>Males (3 - One man did not respond)</c:v>
                </c:pt>
                <c:pt idx="4">
                  <c:v>Total (15)</c:v>
                </c:pt>
              </c:strCache>
            </c:strRef>
          </c:cat>
          <c:val>
            <c:numRef>
              <c:f>Sheet1!$C$28:$G$28</c:f>
              <c:numCache>
                <c:formatCode>0%</c:formatCode>
                <c:ptCount val="5"/>
                <c:pt idx="0">
                  <c:v>0.25</c:v>
                </c:pt>
                <c:pt idx="1">
                  <c:v>0.27272727272727271</c:v>
                </c:pt>
                <c:pt idx="2">
                  <c:v>0.27</c:v>
                </c:pt>
                <c:pt idx="3">
                  <c:v>0.33</c:v>
                </c:pt>
                <c:pt idx="4">
                  <c:v>0.26666666666666666</c:v>
                </c:pt>
              </c:numCache>
            </c:numRef>
          </c:val>
        </c:ser>
        <c:ser>
          <c:idx val="3"/>
          <c:order val="3"/>
          <c:tx>
            <c:strRef>
              <c:f>Sheet1!$A$29</c:f>
              <c:strCache>
                <c:ptCount val="1"/>
                <c:pt idx="0">
                  <c:v>High food security (0%)</c:v>
                </c:pt>
              </c:strCache>
            </c:strRef>
          </c:tx>
          <c:spPr>
            <a:solidFill>
              <a:srgbClr val="92D050"/>
            </a:solidFill>
          </c:spPr>
          <c:invertIfNegative val="0"/>
          <c:dLbls>
            <c:delete val="1"/>
          </c:dLbls>
          <c:cat>
            <c:strRef>
              <c:f>Sheet1!$C$25:$G$25</c:f>
              <c:strCache>
                <c:ptCount val="5"/>
                <c:pt idx="0">
                  <c:v>Households with children (4)</c:v>
                </c:pt>
                <c:pt idx="1">
                  <c:v>Households without children (11)</c:v>
                </c:pt>
                <c:pt idx="2">
                  <c:v>Females (11)</c:v>
                </c:pt>
                <c:pt idx="3">
                  <c:v>Males (3 - One man did not respond)</c:v>
                </c:pt>
                <c:pt idx="4">
                  <c:v>Total (15)</c:v>
                </c:pt>
              </c:strCache>
            </c:strRef>
          </c:cat>
          <c:val>
            <c:numRef>
              <c:f>Sheet1!$C$29:$G$29</c:f>
              <c:numCache>
                <c:formatCode>0%</c:formatCode>
                <c:ptCount val="5"/>
                <c:pt idx="0">
                  <c:v>0</c:v>
                </c:pt>
                <c:pt idx="1">
                  <c:v>0</c:v>
                </c:pt>
                <c:pt idx="2">
                  <c:v>0</c:v>
                </c:pt>
                <c:pt idx="3">
                  <c:v>0</c:v>
                </c:pt>
                <c:pt idx="4">
                  <c:v>0</c:v>
                </c:pt>
              </c:numCache>
            </c:numRef>
          </c:val>
        </c:ser>
        <c:dLbls>
          <c:dLblPos val="ctr"/>
          <c:showLegendKey val="0"/>
          <c:showVal val="1"/>
          <c:showCatName val="0"/>
          <c:showSerName val="0"/>
          <c:showPercent val="0"/>
          <c:showBubbleSize val="0"/>
        </c:dLbls>
        <c:gapWidth val="150"/>
        <c:overlap val="100"/>
        <c:axId val="88669568"/>
        <c:axId val="88671360"/>
      </c:barChart>
      <c:catAx>
        <c:axId val="88669568"/>
        <c:scaling>
          <c:orientation val="minMax"/>
        </c:scaling>
        <c:delete val="0"/>
        <c:axPos val="b"/>
        <c:numFmt formatCode="General" sourceLinked="0"/>
        <c:majorTickMark val="out"/>
        <c:minorTickMark val="none"/>
        <c:tickLblPos val="nextTo"/>
        <c:txPr>
          <a:bodyPr/>
          <a:lstStyle/>
          <a:p>
            <a:pPr>
              <a:defRPr sz="1200"/>
            </a:pPr>
            <a:endParaRPr lang="en-US"/>
          </a:p>
        </c:txPr>
        <c:crossAx val="88671360"/>
        <c:crosses val="autoZero"/>
        <c:auto val="1"/>
        <c:lblAlgn val="ctr"/>
        <c:lblOffset val="100"/>
        <c:noMultiLvlLbl val="0"/>
      </c:catAx>
      <c:valAx>
        <c:axId val="88671360"/>
        <c:scaling>
          <c:orientation val="minMax"/>
        </c:scaling>
        <c:delete val="0"/>
        <c:axPos val="l"/>
        <c:majorGridlines/>
        <c:numFmt formatCode="0%" sourceLinked="1"/>
        <c:majorTickMark val="out"/>
        <c:minorTickMark val="none"/>
        <c:tickLblPos val="nextTo"/>
        <c:crossAx val="88669568"/>
        <c:crosses val="autoZero"/>
        <c:crossBetween val="between"/>
      </c:valAx>
    </c:plotArea>
    <c:legend>
      <c:legendPos val="r"/>
      <c:layout>
        <c:manualLayout>
          <c:xMode val="edge"/>
          <c:yMode val="edge"/>
          <c:x val="0.80565655771998756"/>
          <c:y val="0.30397747156605426"/>
          <c:w val="0.1884732342532584"/>
          <c:h val="0.33486876640419949"/>
        </c:manualLayout>
      </c:layout>
      <c:overlay val="0"/>
      <c:txPr>
        <a:bodyPr/>
        <a:lstStyle/>
        <a:p>
          <a:pPr>
            <a:defRPr sz="1200"/>
          </a:pPr>
          <a:endParaRPr lang="en-US"/>
        </a:p>
      </c:txPr>
    </c:legend>
    <c:plotVisOnly val="1"/>
    <c:dispBlanksAs val="gap"/>
    <c:showDLblsOverMax val="0"/>
  </c:chart>
  <c:spPr>
    <a:ln>
      <a:noFill/>
    </a:ln>
  </c:spPr>
  <c:externalData r:id="rId1">
    <c:autoUpdate val="0"/>
  </c:externalData>
  <c:userShapes r:id="rId2"/>
</c:chartSpace>
</file>

<file path=ppt/diagrams/colors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A2EA6D6-CC49-4D13-8482-E147C96A7CEF}" type="doc">
      <dgm:prSet loTypeId="urn:microsoft.com/office/officeart/2005/8/layout/chevron2" loCatId="process" qsTypeId="urn:microsoft.com/office/officeart/2005/8/quickstyle/simple1" qsCatId="simple" csTypeId="urn:microsoft.com/office/officeart/2005/8/colors/colorful4" csCatId="colorful" phldr="1"/>
      <dgm:spPr/>
    </dgm:pt>
    <dgm:pt modelId="{A300713A-ACC3-4AF7-BCFE-2C2E81568152}">
      <dgm:prSet phldrT="[Text]" custT="1"/>
      <dgm:spPr/>
      <dgm:t>
        <a:bodyPr/>
        <a:lstStyle/>
        <a:p>
          <a:r>
            <a:rPr lang="en-US" sz="1600" b="1" dirty="0" smtClean="0"/>
            <a:t>Pre-Project</a:t>
          </a:r>
          <a:endParaRPr lang="en-US" sz="1600" b="1" dirty="0"/>
        </a:p>
      </dgm:t>
    </dgm:pt>
    <dgm:pt modelId="{140B13BF-C08C-46CA-8180-77C259D74989}" type="parTrans" cxnId="{A6098DAB-8136-4723-85FB-C596C3815F75}">
      <dgm:prSet/>
      <dgm:spPr/>
      <dgm:t>
        <a:bodyPr/>
        <a:lstStyle/>
        <a:p>
          <a:endParaRPr lang="en-US"/>
        </a:p>
      </dgm:t>
    </dgm:pt>
    <dgm:pt modelId="{AD5D6492-1A58-4F1E-BA49-3E5579AA6761}" type="sibTrans" cxnId="{A6098DAB-8136-4723-85FB-C596C3815F75}">
      <dgm:prSet/>
      <dgm:spPr/>
      <dgm:t>
        <a:bodyPr/>
        <a:lstStyle/>
        <a:p>
          <a:endParaRPr lang="en-US"/>
        </a:p>
      </dgm:t>
    </dgm:pt>
    <dgm:pt modelId="{EC38E82B-E2DA-46AA-8C0C-22E6911290F2}">
      <dgm:prSet phldrT="[Text]" custT="1"/>
      <dgm:spPr/>
      <dgm:t>
        <a:bodyPr/>
        <a:lstStyle/>
        <a:p>
          <a:r>
            <a:rPr lang="en-US" sz="1600" b="1" dirty="0" err="1" smtClean="0"/>
            <a:t>CalFresh</a:t>
          </a:r>
          <a:r>
            <a:rPr lang="en-US" sz="1600" b="1" dirty="0" smtClean="0"/>
            <a:t> App.</a:t>
          </a:r>
          <a:endParaRPr lang="en-US" sz="1600" b="1" dirty="0"/>
        </a:p>
      </dgm:t>
    </dgm:pt>
    <dgm:pt modelId="{53A95CD3-C4A5-4319-A8CE-FC000D08790F}" type="parTrans" cxnId="{70557A97-E2F1-4F3B-B916-086D8ABAD46E}">
      <dgm:prSet/>
      <dgm:spPr/>
      <dgm:t>
        <a:bodyPr/>
        <a:lstStyle/>
        <a:p>
          <a:endParaRPr lang="en-US"/>
        </a:p>
      </dgm:t>
    </dgm:pt>
    <dgm:pt modelId="{50165714-2BD9-42D2-AC4B-BB9FAAF8EFDB}" type="sibTrans" cxnId="{70557A97-E2F1-4F3B-B916-086D8ABAD46E}">
      <dgm:prSet/>
      <dgm:spPr/>
      <dgm:t>
        <a:bodyPr/>
        <a:lstStyle/>
        <a:p>
          <a:endParaRPr lang="en-US"/>
        </a:p>
      </dgm:t>
    </dgm:pt>
    <dgm:pt modelId="{7F087C35-2F52-4C06-A6D1-CC61E0CC3647}">
      <dgm:prSet phldrT="[Text]" custT="1"/>
      <dgm:spPr/>
      <dgm:t>
        <a:bodyPr/>
        <a:lstStyle/>
        <a:p>
          <a:r>
            <a:rPr lang="en-US" sz="1600" b="1" dirty="0" smtClean="0"/>
            <a:t>Process Feedback</a:t>
          </a:r>
          <a:endParaRPr lang="en-US" sz="1600" b="1" dirty="0"/>
        </a:p>
      </dgm:t>
    </dgm:pt>
    <dgm:pt modelId="{FFF65D53-6A26-421F-A46D-61E39D3A47F8}" type="parTrans" cxnId="{F99D3E54-FA67-46ED-84C1-E6A7F7411BEC}">
      <dgm:prSet/>
      <dgm:spPr/>
      <dgm:t>
        <a:bodyPr/>
        <a:lstStyle/>
        <a:p>
          <a:endParaRPr lang="en-US"/>
        </a:p>
      </dgm:t>
    </dgm:pt>
    <dgm:pt modelId="{C628FFD3-FEF7-4B48-B1CD-8FB935573DFA}" type="sibTrans" cxnId="{F99D3E54-FA67-46ED-84C1-E6A7F7411BEC}">
      <dgm:prSet/>
      <dgm:spPr/>
      <dgm:t>
        <a:bodyPr/>
        <a:lstStyle/>
        <a:p>
          <a:endParaRPr lang="en-US"/>
        </a:p>
      </dgm:t>
    </dgm:pt>
    <dgm:pt modelId="{8FCB4706-B553-4A32-88E4-1E613BE4B485}">
      <dgm:prSet phldrT="[Text]" custT="1"/>
      <dgm:spPr/>
      <dgm:t>
        <a:bodyPr/>
        <a:lstStyle/>
        <a:p>
          <a:r>
            <a:rPr lang="en-US" sz="1600" b="1" dirty="0" smtClean="0"/>
            <a:t>Post-Project</a:t>
          </a:r>
          <a:endParaRPr lang="en-US" sz="1600" b="1" dirty="0"/>
        </a:p>
      </dgm:t>
    </dgm:pt>
    <dgm:pt modelId="{DED31606-9D72-4087-A1A0-12CE8CFAC42A}" type="parTrans" cxnId="{11155DC5-9BAD-4659-8054-4D484C292902}">
      <dgm:prSet/>
      <dgm:spPr/>
      <dgm:t>
        <a:bodyPr/>
        <a:lstStyle/>
        <a:p>
          <a:endParaRPr lang="en-US"/>
        </a:p>
      </dgm:t>
    </dgm:pt>
    <dgm:pt modelId="{4F017F7C-C405-4503-B0D8-C75AB31A8250}" type="sibTrans" cxnId="{11155DC5-9BAD-4659-8054-4D484C292902}">
      <dgm:prSet/>
      <dgm:spPr/>
      <dgm:t>
        <a:bodyPr/>
        <a:lstStyle/>
        <a:p>
          <a:endParaRPr lang="en-US"/>
        </a:p>
      </dgm:t>
    </dgm:pt>
    <dgm:pt modelId="{103AA77B-3221-427F-85D6-9CF47FD39103}">
      <dgm:prSet/>
      <dgm:spPr/>
      <dgm:t>
        <a:bodyPr/>
        <a:lstStyle/>
        <a:p>
          <a:r>
            <a:rPr lang="en-US" smtClean="0"/>
            <a:t>Recruit </a:t>
          </a:r>
          <a:r>
            <a:rPr lang="en-US" i="1" smtClean="0"/>
            <a:t>likely eligible</a:t>
          </a:r>
          <a:r>
            <a:rPr lang="en-US" smtClean="0"/>
            <a:t> participants and gather </a:t>
          </a:r>
          <a:r>
            <a:rPr lang="en-US" b="1" smtClean="0"/>
            <a:t>baseline information</a:t>
          </a:r>
          <a:r>
            <a:rPr lang="en-US" smtClean="0"/>
            <a:t>: food security, household info, experience with benefits.</a:t>
          </a:r>
          <a:endParaRPr lang="en-US" dirty="0"/>
        </a:p>
      </dgm:t>
    </dgm:pt>
    <dgm:pt modelId="{E699CE3C-26D0-41BB-8F63-918B49E5D472}" type="parTrans" cxnId="{E593E0BD-5B10-4B29-9511-DD7E0A741F27}">
      <dgm:prSet/>
      <dgm:spPr/>
      <dgm:t>
        <a:bodyPr/>
        <a:lstStyle/>
        <a:p>
          <a:endParaRPr lang="en-US"/>
        </a:p>
      </dgm:t>
    </dgm:pt>
    <dgm:pt modelId="{1E0A8CA8-2451-4282-A8CE-7A6C29022B80}" type="sibTrans" cxnId="{E593E0BD-5B10-4B29-9511-DD7E0A741F27}">
      <dgm:prSet/>
      <dgm:spPr/>
      <dgm:t>
        <a:bodyPr/>
        <a:lstStyle/>
        <a:p>
          <a:endParaRPr lang="en-US"/>
        </a:p>
      </dgm:t>
    </dgm:pt>
    <dgm:pt modelId="{F5902014-9C79-4B62-AEF9-DC3CB4C63CFF}">
      <dgm:prSet/>
      <dgm:spPr/>
      <dgm:t>
        <a:bodyPr/>
        <a:lstStyle/>
        <a:p>
          <a:r>
            <a:rPr lang="en-US" b="1" smtClean="0"/>
            <a:t>Be attentive </a:t>
          </a:r>
          <a:r>
            <a:rPr lang="en-US" smtClean="0"/>
            <a:t>to big things and little things while filling in and submitting the application!</a:t>
          </a:r>
          <a:endParaRPr lang="en-US" dirty="0"/>
        </a:p>
      </dgm:t>
    </dgm:pt>
    <dgm:pt modelId="{A3A3421E-76B3-4DB5-AAAB-2AC297D70846}" type="parTrans" cxnId="{AA2DD44B-BB85-41D2-BBC7-FB5506AC6DDF}">
      <dgm:prSet/>
      <dgm:spPr/>
      <dgm:t>
        <a:bodyPr/>
        <a:lstStyle/>
        <a:p>
          <a:endParaRPr lang="en-US"/>
        </a:p>
      </dgm:t>
    </dgm:pt>
    <dgm:pt modelId="{34D16576-E8DA-46DF-934D-6FB937DD971C}" type="sibTrans" cxnId="{AA2DD44B-BB85-41D2-BBC7-FB5506AC6DDF}">
      <dgm:prSet/>
      <dgm:spPr/>
      <dgm:t>
        <a:bodyPr/>
        <a:lstStyle/>
        <a:p>
          <a:endParaRPr lang="en-US"/>
        </a:p>
      </dgm:t>
    </dgm:pt>
    <dgm:pt modelId="{2B2F40D2-5DA7-4195-B6C4-2399BF26AA18}">
      <dgm:prSet/>
      <dgm:spPr/>
      <dgm:t>
        <a:bodyPr/>
        <a:lstStyle/>
        <a:p>
          <a:r>
            <a:rPr lang="en-US" smtClean="0"/>
            <a:t>Nursing</a:t>
          </a:r>
          <a:r>
            <a:rPr lang="en-US" baseline="0" smtClean="0"/>
            <a:t> students do </a:t>
          </a:r>
          <a:r>
            <a:rPr lang="en-US" b="1" baseline="0" smtClean="0"/>
            <a:t>weekly follow-up</a:t>
          </a:r>
          <a:endParaRPr lang="en-US" b="1" dirty="0"/>
        </a:p>
      </dgm:t>
    </dgm:pt>
    <dgm:pt modelId="{FF9D2A1D-4EFF-42BB-BC96-30662863E7D3}" type="parTrans" cxnId="{832C950F-0AAD-42C4-8A96-4FE878841688}">
      <dgm:prSet/>
      <dgm:spPr/>
      <dgm:t>
        <a:bodyPr/>
        <a:lstStyle/>
        <a:p>
          <a:endParaRPr lang="en-US"/>
        </a:p>
      </dgm:t>
    </dgm:pt>
    <dgm:pt modelId="{DBC21E9F-1214-4BA6-BBA2-8B28C4BB43AB}" type="sibTrans" cxnId="{832C950F-0AAD-42C4-8A96-4FE878841688}">
      <dgm:prSet/>
      <dgm:spPr/>
      <dgm:t>
        <a:bodyPr/>
        <a:lstStyle/>
        <a:p>
          <a:endParaRPr lang="en-US"/>
        </a:p>
      </dgm:t>
    </dgm:pt>
    <dgm:pt modelId="{515860B8-A92D-4513-A969-68F3A3118E3A}">
      <dgm:prSet/>
      <dgm:spPr/>
      <dgm:t>
        <a:bodyPr/>
        <a:lstStyle/>
        <a:p>
          <a:r>
            <a:rPr lang="en-US" smtClean="0"/>
            <a:t>Gather </a:t>
          </a:r>
          <a:r>
            <a:rPr lang="en-US" b="1" smtClean="0"/>
            <a:t>post CalFresh determination                                          information</a:t>
          </a:r>
          <a:r>
            <a:rPr lang="en-US" smtClean="0"/>
            <a:t>: food security, observations</a:t>
          </a:r>
          <a:endParaRPr lang="en-US" dirty="0"/>
        </a:p>
      </dgm:t>
    </dgm:pt>
    <dgm:pt modelId="{4F61A6B4-B0FE-48D0-A20D-07DE27AF2542}" type="parTrans" cxnId="{FB8F2DB3-1AC4-4843-B1BD-310C9554F93E}">
      <dgm:prSet/>
      <dgm:spPr/>
      <dgm:t>
        <a:bodyPr/>
        <a:lstStyle/>
        <a:p>
          <a:endParaRPr lang="en-US"/>
        </a:p>
      </dgm:t>
    </dgm:pt>
    <dgm:pt modelId="{E8D8F19C-BE1C-4ADE-923E-99BD9BD0B91C}" type="sibTrans" cxnId="{FB8F2DB3-1AC4-4843-B1BD-310C9554F93E}">
      <dgm:prSet/>
      <dgm:spPr/>
      <dgm:t>
        <a:bodyPr/>
        <a:lstStyle/>
        <a:p>
          <a:endParaRPr lang="en-US"/>
        </a:p>
      </dgm:t>
    </dgm:pt>
    <dgm:pt modelId="{1C67F899-C029-4491-88C3-8DED334D52F0}" type="pres">
      <dgm:prSet presAssocID="{6A2EA6D6-CC49-4D13-8482-E147C96A7CEF}" presName="linearFlow" presStyleCnt="0">
        <dgm:presLayoutVars>
          <dgm:dir/>
          <dgm:animLvl val="lvl"/>
          <dgm:resizeHandles val="exact"/>
        </dgm:presLayoutVars>
      </dgm:prSet>
      <dgm:spPr/>
    </dgm:pt>
    <dgm:pt modelId="{4000A050-66CE-4C1D-BEA6-69AF3F9B5ED0}" type="pres">
      <dgm:prSet presAssocID="{A300713A-ACC3-4AF7-BCFE-2C2E81568152}" presName="composite" presStyleCnt="0"/>
      <dgm:spPr/>
    </dgm:pt>
    <dgm:pt modelId="{8DCC2C33-6945-4E1A-96D8-087B684193C6}" type="pres">
      <dgm:prSet presAssocID="{A300713A-ACC3-4AF7-BCFE-2C2E81568152}" presName="parentText" presStyleLbl="alignNode1" presStyleIdx="0" presStyleCnt="4">
        <dgm:presLayoutVars>
          <dgm:chMax val="1"/>
          <dgm:bulletEnabled val="1"/>
        </dgm:presLayoutVars>
      </dgm:prSet>
      <dgm:spPr/>
      <dgm:t>
        <a:bodyPr/>
        <a:lstStyle/>
        <a:p>
          <a:endParaRPr lang="en-US"/>
        </a:p>
      </dgm:t>
    </dgm:pt>
    <dgm:pt modelId="{DCD24420-3452-4D2E-A76A-9AC7AD9BEF5C}" type="pres">
      <dgm:prSet presAssocID="{A300713A-ACC3-4AF7-BCFE-2C2E81568152}" presName="descendantText" presStyleLbl="alignAcc1" presStyleIdx="0" presStyleCnt="4">
        <dgm:presLayoutVars>
          <dgm:bulletEnabled val="1"/>
        </dgm:presLayoutVars>
      </dgm:prSet>
      <dgm:spPr/>
      <dgm:t>
        <a:bodyPr/>
        <a:lstStyle/>
        <a:p>
          <a:endParaRPr lang="en-US"/>
        </a:p>
      </dgm:t>
    </dgm:pt>
    <dgm:pt modelId="{339368F5-9C26-43E4-BC72-BF870D2F336F}" type="pres">
      <dgm:prSet presAssocID="{AD5D6492-1A58-4F1E-BA49-3E5579AA6761}" presName="sp" presStyleCnt="0"/>
      <dgm:spPr/>
    </dgm:pt>
    <dgm:pt modelId="{0CB32D81-61E2-4755-AA6C-ED13969F52BA}" type="pres">
      <dgm:prSet presAssocID="{EC38E82B-E2DA-46AA-8C0C-22E6911290F2}" presName="composite" presStyleCnt="0"/>
      <dgm:spPr/>
    </dgm:pt>
    <dgm:pt modelId="{800BA52B-028F-4256-9035-73A831A1BAE8}" type="pres">
      <dgm:prSet presAssocID="{EC38E82B-E2DA-46AA-8C0C-22E6911290F2}" presName="parentText" presStyleLbl="alignNode1" presStyleIdx="1" presStyleCnt="4">
        <dgm:presLayoutVars>
          <dgm:chMax val="1"/>
          <dgm:bulletEnabled val="1"/>
        </dgm:presLayoutVars>
      </dgm:prSet>
      <dgm:spPr/>
      <dgm:t>
        <a:bodyPr/>
        <a:lstStyle/>
        <a:p>
          <a:endParaRPr lang="en-US"/>
        </a:p>
      </dgm:t>
    </dgm:pt>
    <dgm:pt modelId="{62294990-F4F7-4A32-9463-1BB864684A88}" type="pres">
      <dgm:prSet presAssocID="{EC38E82B-E2DA-46AA-8C0C-22E6911290F2}" presName="descendantText" presStyleLbl="alignAcc1" presStyleIdx="1" presStyleCnt="4">
        <dgm:presLayoutVars>
          <dgm:bulletEnabled val="1"/>
        </dgm:presLayoutVars>
      </dgm:prSet>
      <dgm:spPr/>
      <dgm:t>
        <a:bodyPr/>
        <a:lstStyle/>
        <a:p>
          <a:endParaRPr lang="en-US"/>
        </a:p>
      </dgm:t>
    </dgm:pt>
    <dgm:pt modelId="{28428783-9ED5-4E8E-8F8D-3C9C4E9E92C7}" type="pres">
      <dgm:prSet presAssocID="{50165714-2BD9-42D2-AC4B-BB9FAAF8EFDB}" presName="sp" presStyleCnt="0"/>
      <dgm:spPr/>
    </dgm:pt>
    <dgm:pt modelId="{C97EB3D5-E526-4E1A-9704-0CC22EAC7C02}" type="pres">
      <dgm:prSet presAssocID="{7F087C35-2F52-4C06-A6D1-CC61E0CC3647}" presName="composite" presStyleCnt="0"/>
      <dgm:spPr/>
    </dgm:pt>
    <dgm:pt modelId="{3CAAD1DD-A0A9-4CF0-8989-8C8910F2DF24}" type="pres">
      <dgm:prSet presAssocID="{7F087C35-2F52-4C06-A6D1-CC61E0CC3647}" presName="parentText" presStyleLbl="alignNode1" presStyleIdx="2" presStyleCnt="4">
        <dgm:presLayoutVars>
          <dgm:chMax val="1"/>
          <dgm:bulletEnabled val="1"/>
        </dgm:presLayoutVars>
      </dgm:prSet>
      <dgm:spPr/>
      <dgm:t>
        <a:bodyPr/>
        <a:lstStyle/>
        <a:p>
          <a:endParaRPr lang="en-US"/>
        </a:p>
      </dgm:t>
    </dgm:pt>
    <dgm:pt modelId="{DA6A9AC8-A145-481A-BBC8-686B5E8FD563}" type="pres">
      <dgm:prSet presAssocID="{7F087C35-2F52-4C06-A6D1-CC61E0CC3647}" presName="descendantText" presStyleLbl="alignAcc1" presStyleIdx="2" presStyleCnt="4">
        <dgm:presLayoutVars>
          <dgm:bulletEnabled val="1"/>
        </dgm:presLayoutVars>
      </dgm:prSet>
      <dgm:spPr/>
      <dgm:t>
        <a:bodyPr/>
        <a:lstStyle/>
        <a:p>
          <a:endParaRPr lang="en-US"/>
        </a:p>
      </dgm:t>
    </dgm:pt>
    <dgm:pt modelId="{419F90C3-A71B-48E5-AE0D-3558FB9DCA79}" type="pres">
      <dgm:prSet presAssocID="{C628FFD3-FEF7-4B48-B1CD-8FB935573DFA}" presName="sp" presStyleCnt="0"/>
      <dgm:spPr/>
    </dgm:pt>
    <dgm:pt modelId="{0B0836F0-2D5D-4C01-821D-6DFA5AF9BB98}" type="pres">
      <dgm:prSet presAssocID="{8FCB4706-B553-4A32-88E4-1E613BE4B485}" presName="composite" presStyleCnt="0"/>
      <dgm:spPr/>
    </dgm:pt>
    <dgm:pt modelId="{15C9174E-EF76-473F-88B0-E42C4CAF3D4D}" type="pres">
      <dgm:prSet presAssocID="{8FCB4706-B553-4A32-88E4-1E613BE4B485}" presName="parentText" presStyleLbl="alignNode1" presStyleIdx="3" presStyleCnt="4">
        <dgm:presLayoutVars>
          <dgm:chMax val="1"/>
          <dgm:bulletEnabled val="1"/>
        </dgm:presLayoutVars>
      </dgm:prSet>
      <dgm:spPr/>
      <dgm:t>
        <a:bodyPr/>
        <a:lstStyle/>
        <a:p>
          <a:endParaRPr lang="en-US"/>
        </a:p>
      </dgm:t>
    </dgm:pt>
    <dgm:pt modelId="{87D438DB-80F4-4B79-9FA0-8BEDF8D3A6F3}" type="pres">
      <dgm:prSet presAssocID="{8FCB4706-B553-4A32-88E4-1E613BE4B485}" presName="descendantText" presStyleLbl="alignAcc1" presStyleIdx="3" presStyleCnt="4">
        <dgm:presLayoutVars>
          <dgm:bulletEnabled val="1"/>
        </dgm:presLayoutVars>
      </dgm:prSet>
      <dgm:spPr/>
      <dgm:t>
        <a:bodyPr/>
        <a:lstStyle/>
        <a:p>
          <a:endParaRPr lang="en-US"/>
        </a:p>
      </dgm:t>
    </dgm:pt>
  </dgm:ptLst>
  <dgm:cxnLst>
    <dgm:cxn modelId="{DE00F142-1369-4C02-9546-893BCF8450A3}" type="presOf" srcId="{EC38E82B-E2DA-46AA-8C0C-22E6911290F2}" destId="{800BA52B-028F-4256-9035-73A831A1BAE8}" srcOrd="0" destOrd="0" presId="urn:microsoft.com/office/officeart/2005/8/layout/chevron2"/>
    <dgm:cxn modelId="{E593E0BD-5B10-4B29-9511-DD7E0A741F27}" srcId="{A300713A-ACC3-4AF7-BCFE-2C2E81568152}" destId="{103AA77B-3221-427F-85D6-9CF47FD39103}" srcOrd="0" destOrd="0" parTransId="{E699CE3C-26D0-41BB-8F63-918B49E5D472}" sibTransId="{1E0A8CA8-2451-4282-A8CE-7A6C29022B80}"/>
    <dgm:cxn modelId="{11155DC5-9BAD-4659-8054-4D484C292902}" srcId="{6A2EA6D6-CC49-4D13-8482-E147C96A7CEF}" destId="{8FCB4706-B553-4A32-88E4-1E613BE4B485}" srcOrd="3" destOrd="0" parTransId="{DED31606-9D72-4087-A1A0-12CE8CFAC42A}" sibTransId="{4F017F7C-C405-4503-B0D8-C75AB31A8250}"/>
    <dgm:cxn modelId="{C4C38297-880D-4F17-BF1A-40A687032677}" type="presOf" srcId="{F5902014-9C79-4B62-AEF9-DC3CB4C63CFF}" destId="{62294990-F4F7-4A32-9463-1BB864684A88}" srcOrd="0" destOrd="0" presId="urn:microsoft.com/office/officeart/2005/8/layout/chevron2"/>
    <dgm:cxn modelId="{832C950F-0AAD-42C4-8A96-4FE878841688}" srcId="{7F087C35-2F52-4C06-A6D1-CC61E0CC3647}" destId="{2B2F40D2-5DA7-4195-B6C4-2399BF26AA18}" srcOrd="0" destOrd="0" parTransId="{FF9D2A1D-4EFF-42BB-BC96-30662863E7D3}" sibTransId="{DBC21E9F-1214-4BA6-BBA2-8B28C4BB43AB}"/>
    <dgm:cxn modelId="{F99D3E54-FA67-46ED-84C1-E6A7F7411BEC}" srcId="{6A2EA6D6-CC49-4D13-8482-E147C96A7CEF}" destId="{7F087C35-2F52-4C06-A6D1-CC61E0CC3647}" srcOrd="2" destOrd="0" parTransId="{FFF65D53-6A26-421F-A46D-61E39D3A47F8}" sibTransId="{C628FFD3-FEF7-4B48-B1CD-8FB935573DFA}"/>
    <dgm:cxn modelId="{A6098DAB-8136-4723-85FB-C596C3815F75}" srcId="{6A2EA6D6-CC49-4D13-8482-E147C96A7CEF}" destId="{A300713A-ACC3-4AF7-BCFE-2C2E81568152}" srcOrd="0" destOrd="0" parTransId="{140B13BF-C08C-46CA-8180-77C259D74989}" sibTransId="{AD5D6492-1A58-4F1E-BA49-3E5579AA6761}"/>
    <dgm:cxn modelId="{E5218734-072A-42A2-98A3-8C4CDE98BDDC}" type="presOf" srcId="{6A2EA6D6-CC49-4D13-8482-E147C96A7CEF}" destId="{1C67F899-C029-4491-88C3-8DED334D52F0}" srcOrd="0" destOrd="0" presId="urn:microsoft.com/office/officeart/2005/8/layout/chevron2"/>
    <dgm:cxn modelId="{AA2DD44B-BB85-41D2-BBC7-FB5506AC6DDF}" srcId="{EC38E82B-E2DA-46AA-8C0C-22E6911290F2}" destId="{F5902014-9C79-4B62-AEF9-DC3CB4C63CFF}" srcOrd="0" destOrd="0" parTransId="{A3A3421E-76B3-4DB5-AAAB-2AC297D70846}" sibTransId="{34D16576-E8DA-46DF-934D-6FB937DD971C}"/>
    <dgm:cxn modelId="{0E8CB267-092A-4095-8581-DCB1C756811F}" type="presOf" srcId="{515860B8-A92D-4513-A969-68F3A3118E3A}" destId="{87D438DB-80F4-4B79-9FA0-8BEDF8D3A6F3}" srcOrd="0" destOrd="0" presId="urn:microsoft.com/office/officeart/2005/8/layout/chevron2"/>
    <dgm:cxn modelId="{34ACEE64-F31C-4AF7-8A26-499FAD774CFB}" type="presOf" srcId="{7F087C35-2F52-4C06-A6D1-CC61E0CC3647}" destId="{3CAAD1DD-A0A9-4CF0-8989-8C8910F2DF24}" srcOrd="0" destOrd="0" presId="urn:microsoft.com/office/officeart/2005/8/layout/chevron2"/>
    <dgm:cxn modelId="{043CE53D-6B58-4D86-875A-8F58AB41778A}" type="presOf" srcId="{103AA77B-3221-427F-85D6-9CF47FD39103}" destId="{DCD24420-3452-4D2E-A76A-9AC7AD9BEF5C}" srcOrd="0" destOrd="0" presId="urn:microsoft.com/office/officeart/2005/8/layout/chevron2"/>
    <dgm:cxn modelId="{FB8F2DB3-1AC4-4843-B1BD-310C9554F93E}" srcId="{8FCB4706-B553-4A32-88E4-1E613BE4B485}" destId="{515860B8-A92D-4513-A969-68F3A3118E3A}" srcOrd="0" destOrd="0" parTransId="{4F61A6B4-B0FE-48D0-A20D-07DE27AF2542}" sibTransId="{E8D8F19C-BE1C-4ADE-923E-99BD9BD0B91C}"/>
    <dgm:cxn modelId="{6C6FFADC-8008-4F0B-8A8E-9CE9E5D9F5F1}" type="presOf" srcId="{2B2F40D2-5DA7-4195-B6C4-2399BF26AA18}" destId="{DA6A9AC8-A145-481A-BBC8-686B5E8FD563}" srcOrd="0" destOrd="0" presId="urn:microsoft.com/office/officeart/2005/8/layout/chevron2"/>
    <dgm:cxn modelId="{EE85E841-0F25-4C4B-800B-6EEB8AEE13A0}" type="presOf" srcId="{A300713A-ACC3-4AF7-BCFE-2C2E81568152}" destId="{8DCC2C33-6945-4E1A-96D8-087B684193C6}" srcOrd="0" destOrd="0" presId="urn:microsoft.com/office/officeart/2005/8/layout/chevron2"/>
    <dgm:cxn modelId="{70557A97-E2F1-4F3B-B916-086D8ABAD46E}" srcId="{6A2EA6D6-CC49-4D13-8482-E147C96A7CEF}" destId="{EC38E82B-E2DA-46AA-8C0C-22E6911290F2}" srcOrd="1" destOrd="0" parTransId="{53A95CD3-C4A5-4319-A8CE-FC000D08790F}" sibTransId="{50165714-2BD9-42D2-AC4B-BB9FAAF8EFDB}"/>
    <dgm:cxn modelId="{21E5253F-CA69-4809-BECD-1A7C99D5DCBF}" type="presOf" srcId="{8FCB4706-B553-4A32-88E4-1E613BE4B485}" destId="{15C9174E-EF76-473F-88B0-E42C4CAF3D4D}" srcOrd="0" destOrd="0" presId="urn:microsoft.com/office/officeart/2005/8/layout/chevron2"/>
    <dgm:cxn modelId="{DFE4E130-52B6-4A7B-96F3-F64DA8FBD68F}" type="presParOf" srcId="{1C67F899-C029-4491-88C3-8DED334D52F0}" destId="{4000A050-66CE-4C1D-BEA6-69AF3F9B5ED0}" srcOrd="0" destOrd="0" presId="urn:microsoft.com/office/officeart/2005/8/layout/chevron2"/>
    <dgm:cxn modelId="{C62852A5-5C29-45E5-97BF-94C519A850ED}" type="presParOf" srcId="{4000A050-66CE-4C1D-BEA6-69AF3F9B5ED0}" destId="{8DCC2C33-6945-4E1A-96D8-087B684193C6}" srcOrd="0" destOrd="0" presId="urn:microsoft.com/office/officeart/2005/8/layout/chevron2"/>
    <dgm:cxn modelId="{B0E238F0-211A-4FED-913C-CDF5143BAFEF}" type="presParOf" srcId="{4000A050-66CE-4C1D-BEA6-69AF3F9B5ED0}" destId="{DCD24420-3452-4D2E-A76A-9AC7AD9BEF5C}" srcOrd="1" destOrd="0" presId="urn:microsoft.com/office/officeart/2005/8/layout/chevron2"/>
    <dgm:cxn modelId="{F4DFCC41-10F2-4ADD-AA38-1F7C573D81AE}" type="presParOf" srcId="{1C67F899-C029-4491-88C3-8DED334D52F0}" destId="{339368F5-9C26-43E4-BC72-BF870D2F336F}" srcOrd="1" destOrd="0" presId="urn:microsoft.com/office/officeart/2005/8/layout/chevron2"/>
    <dgm:cxn modelId="{DA55C38C-C59D-45A1-B73C-3686A5EF4813}" type="presParOf" srcId="{1C67F899-C029-4491-88C3-8DED334D52F0}" destId="{0CB32D81-61E2-4755-AA6C-ED13969F52BA}" srcOrd="2" destOrd="0" presId="urn:microsoft.com/office/officeart/2005/8/layout/chevron2"/>
    <dgm:cxn modelId="{8717B631-8A7D-471B-ABF7-DD4F5B4D95D6}" type="presParOf" srcId="{0CB32D81-61E2-4755-AA6C-ED13969F52BA}" destId="{800BA52B-028F-4256-9035-73A831A1BAE8}" srcOrd="0" destOrd="0" presId="urn:microsoft.com/office/officeart/2005/8/layout/chevron2"/>
    <dgm:cxn modelId="{93EB6A20-A1CA-4525-901F-43AC0561E78D}" type="presParOf" srcId="{0CB32D81-61E2-4755-AA6C-ED13969F52BA}" destId="{62294990-F4F7-4A32-9463-1BB864684A88}" srcOrd="1" destOrd="0" presId="urn:microsoft.com/office/officeart/2005/8/layout/chevron2"/>
    <dgm:cxn modelId="{86E039AC-821E-4005-AF52-845845A6A494}" type="presParOf" srcId="{1C67F899-C029-4491-88C3-8DED334D52F0}" destId="{28428783-9ED5-4E8E-8F8D-3C9C4E9E92C7}" srcOrd="3" destOrd="0" presId="urn:microsoft.com/office/officeart/2005/8/layout/chevron2"/>
    <dgm:cxn modelId="{522B8074-0959-450F-BBEF-7DB260F50E0A}" type="presParOf" srcId="{1C67F899-C029-4491-88C3-8DED334D52F0}" destId="{C97EB3D5-E526-4E1A-9704-0CC22EAC7C02}" srcOrd="4" destOrd="0" presId="urn:microsoft.com/office/officeart/2005/8/layout/chevron2"/>
    <dgm:cxn modelId="{996EE540-DEF3-4E71-ADF9-1C9B3BFE7525}" type="presParOf" srcId="{C97EB3D5-E526-4E1A-9704-0CC22EAC7C02}" destId="{3CAAD1DD-A0A9-4CF0-8989-8C8910F2DF24}" srcOrd="0" destOrd="0" presId="urn:microsoft.com/office/officeart/2005/8/layout/chevron2"/>
    <dgm:cxn modelId="{2586C382-03B3-479E-A2AC-4051F7CBF8FD}" type="presParOf" srcId="{C97EB3D5-E526-4E1A-9704-0CC22EAC7C02}" destId="{DA6A9AC8-A145-481A-BBC8-686B5E8FD563}" srcOrd="1" destOrd="0" presId="urn:microsoft.com/office/officeart/2005/8/layout/chevron2"/>
    <dgm:cxn modelId="{CC9B7D60-6A74-4DE8-9911-366D3FA571D4}" type="presParOf" srcId="{1C67F899-C029-4491-88C3-8DED334D52F0}" destId="{419F90C3-A71B-48E5-AE0D-3558FB9DCA79}" srcOrd="5" destOrd="0" presId="urn:microsoft.com/office/officeart/2005/8/layout/chevron2"/>
    <dgm:cxn modelId="{37634132-C7B3-46EE-AC7D-C32FA7B8C0A3}" type="presParOf" srcId="{1C67F899-C029-4491-88C3-8DED334D52F0}" destId="{0B0836F0-2D5D-4C01-821D-6DFA5AF9BB98}" srcOrd="6" destOrd="0" presId="urn:microsoft.com/office/officeart/2005/8/layout/chevron2"/>
    <dgm:cxn modelId="{8FB243F0-194E-488E-ABB7-2DC001221F12}" type="presParOf" srcId="{0B0836F0-2D5D-4C01-821D-6DFA5AF9BB98}" destId="{15C9174E-EF76-473F-88B0-E42C4CAF3D4D}" srcOrd="0" destOrd="0" presId="urn:microsoft.com/office/officeart/2005/8/layout/chevron2"/>
    <dgm:cxn modelId="{4F833776-26DB-4C0A-B283-221B127B4E46}" type="presParOf" srcId="{0B0836F0-2D5D-4C01-821D-6DFA5AF9BB98}" destId="{87D438DB-80F4-4B79-9FA0-8BEDF8D3A6F3}" srcOrd="1" destOrd="0" presId="urn:microsoft.com/office/officeart/2005/8/layout/chevron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8721429-62F9-4B41-8B42-A7EBDA60FA93}" type="doc">
      <dgm:prSet loTypeId="urn:microsoft.com/office/officeart/2005/8/layout/cycle1" loCatId="cycle" qsTypeId="urn:microsoft.com/office/officeart/2005/8/quickstyle/simple1" qsCatId="simple" csTypeId="urn:microsoft.com/office/officeart/2005/8/colors/accent1_2" csCatId="accent1" phldr="1"/>
      <dgm:spPr/>
      <dgm:t>
        <a:bodyPr/>
        <a:lstStyle/>
        <a:p>
          <a:endParaRPr lang="en-US"/>
        </a:p>
      </dgm:t>
    </dgm:pt>
    <dgm:pt modelId="{E17DF1CE-195C-4761-B7F0-C0998E4A66B0}">
      <dgm:prSet phldrT="[Text]"/>
      <dgm:spPr/>
      <dgm:t>
        <a:bodyPr/>
        <a:lstStyle/>
        <a:p>
          <a:r>
            <a:rPr lang="en-US" dirty="0" smtClean="0"/>
            <a:t>Ask</a:t>
          </a:r>
          <a:endParaRPr lang="en-US" dirty="0"/>
        </a:p>
      </dgm:t>
    </dgm:pt>
    <dgm:pt modelId="{45D35BE8-7E14-4087-BBA0-F5529E757E0E}" type="parTrans" cxnId="{F0E085AB-098A-40EB-B4AD-860520DEE42F}">
      <dgm:prSet/>
      <dgm:spPr/>
      <dgm:t>
        <a:bodyPr/>
        <a:lstStyle/>
        <a:p>
          <a:endParaRPr lang="en-US"/>
        </a:p>
      </dgm:t>
    </dgm:pt>
    <dgm:pt modelId="{DDEB38DA-1FE4-4614-9ABC-3E4E735FE7A3}" type="sibTrans" cxnId="{F0E085AB-098A-40EB-B4AD-860520DEE42F}">
      <dgm:prSet/>
      <dgm:spPr/>
      <dgm:t>
        <a:bodyPr/>
        <a:lstStyle/>
        <a:p>
          <a:endParaRPr lang="en-US"/>
        </a:p>
      </dgm:t>
    </dgm:pt>
    <dgm:pt modelId="{8DD30E19-327A-44ED-BBFE-8113EF946670}">
      <dgm:prSet phldrT="[Text]"/>
      <dgm:spPr/>
      <dgm:t>
        <a:bodyPr/>
        <a:lstStyle/>
        <a:p>
          <a:r>
            <a:rPr lang="en-US" dirty="0" smtClean="0"/>
            <a:t>Improve</a:t>
          </a:r>
          <a:endParaRPr lang="en-US" dirty="0"/>
        </a:p>
      </dgm:t>
    </dgm:pt>
    <dgm:pt modelId="{0CDF57E6-44CE-40A4-A723-697CAD316FEB}" type="parTrans" cxnId="{932D8243-7920-463F-914D-A50BBC155B9E}">
      <dgm:prSet/>
      <dgm:spPr/>
      <dgm:t>
        <a:bodyPr/>
        <a:lstStyle/>
        <a:p>
          <a:endParaRPr lang="en-US"/>
        </a:p>
      </dgm:t>
    </dgm:pt>
    <dgm:pt modelId="{BF985D2A-9061-4E09-A6E8-78EE772AD5F5}" type="sibTrans" cxnId="{932D8243-7920-463F-914D-A50BBC155B9E}">
      <dgm:prSet/>
      <dgm:spPr/>
      <dgm:t>
        <a:bodyPr/>
        <a:lstStyle/>
        <a:p>
          <a:endParaRPr lang="en-US"/>
        </a:p>
      </dgm:t>
    </dgm:pt>
    <dgm:pt modelId="{0CAA6FD5-5785-44F4-8BD0-C98E40336038}" type="pres">
      <dgm:prSet presAssocID="{78721429-62F9-4B41-8B42-A7EBDA60FA93}" presName="cycle" presStyleCnt="0">
        <dgm:presLayoutVars>
          <dgm:dir/>
          <dgm:resizeHandles val="exact"/>
        </dgm:presLayoutVars>
      </dgm:prSet>
      <dgm:spPr/>
      <dgm:t>
        <a:bodyPr/>
        <a:lstStyle/>
        <a:p>
          <a:endParaRPr lang="en-US"/>
        </a:p>
      </dgm:t>
    </dgm:pt>
    <dgm:pt modelId="{FFB1F2EC-854C-4E77-93A5-700243B57E62}" type="pres">
      <dgm:prSet presAssocID="{E17DF1CE-195C-4761-B7F0-C0998E4A66B0}" presName="dummy" presStyleCnt="0"/>
      <dgm:spPr/>
    </dgm:pt>
    <dgm:pt modelId="{9F471988-C6E4-4842-B389-04112E8B405A}" type="pres">
      <dgm:prSet presAssocID="{E17DF1CE-195C-4761-B7F0-C0998E4A66B0}" presName="node" presStyleLbl="revTx" presStyleIdx="0" presStyleCnt="2">
        <dgm:presLayoutVars>
          <dgm:bulletEnabled val="1"/>
        </dgm:presLayoutVars>
      </dgm:prSet>
      <dgm:spPr/>
      <dgm:t>
        <a:bodyPr/>
        <a:lstStyle/>
        <a:p>
          <a:endParaRPr lang="en-US"/>
        </a:p>
      </dgm:t>
    </dgm:pt>
    <dgm:pt modelId="{EDC8E524-59DC-454F-A8CF-7791CE24D6F1}" type="pres">
      <dgm:prSet presAssocID="{DDEB38DA-1FE4-4614-9ABC-3E4E735FE7A3}" presName="sibTrans" presStyleLbl="node1" presStyleIdx="0" presStyleCnt="2"/>
      <dgm:spPr/>
      <dgm:t>
        <a:bodyPr/>
        <a:lstStyle/>
        <a:p>
          <a:endParaRPr lang="en-US"/>
        </a:p>
      </dgm:t>
    </dgm:pt>
    <dgm:pt modelId="{F9B2776B-F352-47BA-BA72-B519A195AD28}" type="pres">
      <dgm:prSet presAssocID="{8DD30E19-327A-44ED-BBFE-8113EF946670}" presName="dummy" presStyleCnt="0"/>
      <dgm:spPr/>
    </dgm:pt>
    <dgm:pt modelId="{66C5FAFE-7FC3-4B61-B4A5-B76972BC206D}" type="pres">
      <dgm:prSet presAssocID="{8DD30E19-327A-44ED-BBFE-8113EF946670}" presName="node" presStyleLbl="revTx" presStyleIdx="1" presStyleCnt="2">
        <dgm:presLayoutVars>
          <dgm:bulletEnabled val="1"/>
        </dgm:presLayoutVars>
      </dgm:prSet>
      <dgm:spPr/>
      <dgm:t>
        <a:bodyPr/>
        <a:lstStyle/>
        <a:p>
          <a:endParaRPr lang="en-US"/>
        </a:p>
      </dgm:t>
    </dgm:pt>
    <dgm:pt modelId="{0812E67E-79C9-43BA-8D08-165402D0CA17}" type="pres">
      <dgm:prSet presAssocID="{BF985D2A-9061-4E09-A6E8-78EE772AD5F5}" presName="sibTrans" presStyleLbl="node1" presStyleIdx="1" presStyleCnt="2"/>
      <dgm:spPr/>
      <dgm:t>
        <a:bodyPr/>
        <a:lstStyle/>
        <a:p>
          <a:endParaRPr lang="en-US"/>
        </a:p>
      </dgm:t>
    </dgm:pt>
  </dgm:ptLst>
  <dgm:cxnLst>
    <dgm:cxn modelId="{932D8243-7920-463F-914D-A50BBC155B9E}" srcId="{78721429-62F9-4B41-8B42-A7EBDA60FA93}" destId="{8DD30E19-327A-44ED-BBFE-8113EF946670}" srcOrd="1" destOrd="0" parTransId="{0CDF57E6-44CE-40A4-A723-697CAD316FEB}" sibTransId="{BF985D2A-9061-4E09-A6E8-78EE772AD5F5}"/>
    <dgm:cxn modelId="{C79CE5C8-4170-4BAD-B288-28F1F401F8E7}" type="presOf" srcId="{E17DF1CE-195C-4761-B7F0-C0998E4A66B0}" destId="{9F471988-C6E4-4842-B389-04112E8B405A}" srcOrd="0" destOrd="0" presId="urn:microsoft.com/office/officeart/2005/8/layout/cycle1"/>
    <dgm:cxn modelId="{5BF52171-5F85-4954-9BB7-F7D34A828E51}" type="presOf" srcId="{8DD30E19-327A-44ED-BBFE-8113EF946670}" destId="{66C5FAFE-7FC3-4B61-B4A5-B76972BC206D}" srcOrd="0" destOrd="0" presId="urn:microsoft.com/office/officeart/2005/8/layout/cycle1"/>
    <dgm:cxn modelId="{0A3E048B-DD4B-42BB-BA6E-DE7A05696B95}" type="presOf" srcId="{78721429-62F9-4B41-8B42-A7EBDA60FA93}" destId="{0CAA6FD5-5785-44F4-8BD0-C98E40336038}" srcOrd="0" destOrd="0" presId="urn:microsoft.com/office/officeart/2005/8/layout/cycle1"/>
    <dgm:cxn modelId="{F0E085AB-098A-40EB-B4AD-860520DEE42F}" srcId="{78721429-62F9-4B41-8B42-A7EBDA60FA93}" destId="{E17DF1CE-195C-4761-B7F0-C0998E4A66B0}" srcOrd="0" destOrd="0" parTransId="{45D35BE8-7E14-4087-BBA0-F5529E757E0E}" sibTransId="{DDEB38DA-1FE4-4614-9ABC-3E4E735FE7A3}"/>
    <dgm:cxn modelId="{90C30D10-1B04-4481-8D45-2E1ED07ADCF1}" type="presOf" srcId="{DDEB38DA-1FE4-4614-9ABC-3E4E735FE7A3}" destId="{EDC8E524-59DC-454F-A8CF-7791CE24D6F1}" srcOrd="0" destOrd="0" presId="urn:microsoft.com/office/officeart/2005/8/layout/cycle1"/>
    <dgm:cxn modelId="{EE3DFDA3-2C06-4820-9A12-AB2DBAE7F1F8}" type="presOf" srcId="{BF985D2A-9061-4E09-A6E8-78EE772AD5F5}" destId="{0812E67E-79C9-43BA-8D08-165402D0CA17}" srcOrd="0" destOrd="0" presId="urn:microsoft.com/office/officeart/2005/8/layout/cycle1"/>
    <dgm:cxn modelId="{B0D7DB8B-AC61-4E29-A9A1-2C2E18080E1A}" type="presParOf" srcId="{0CAA6FD5-5785-44F4-8BD0-C98E40336038}" destId="{FFB1F2EC-854C-4E77-93A5-700243B57E62}" srcOrd="0" destOrd="0" presId="urn:microsoft.com/office/officeart/2005/8/layout/cycle1"/>
    <dgm:cxn modelId="{8B55264A-FA5C-4A99-89D7-F89CE98EAA63}" type="presParOf" srcId="{0CAA6FD5-5785-44F4-8BD0-C98E40336038}" destId="{9F471988-C6E4-4842-B389-04112E8B405A}" srcOrd="1" destOrd="0" presId="urn:microsoft.com/office/officeart/2005/8/layout/cycle1"/>
    <dgm:cxn modelId="{AC6C541F-47BF-4D9D-83F0-4F95D61352C7}" type="presParOf" srcId="{0CAA6FD5-5785-44F4-8BD0-C98E40336038}" destId="{EDC8E524-59DC-454F-A8CF-7791CE24D6F1}" srcOrd="2" destOrd="0" presId="urn:microsoft.com/office/officeart/2005/8/layout/cycle1"/>
    <dgm:cxn modelId="{0F6B4748-C307-417E-96D3-D8828CC565F5}" type="presParOf" srcId="{0CAA6FD5-5785-44F4-8BD0-C98E40336038}" destId="{F9B2776B-F352-47BA-BA72-B519A195AD28}" srcOrd="3" destOrd="0" presId="urn:microsoft.com/office/officeart/2005/8/layout/cycle1"/>
    <dgm:cxn modelId="{D86FE7FF-D92D-4C21-BA15-4C59889149B6}" type="presParOf" srcId="{0CAA6FD5-5785-44F4-8BD0-C98E40336038}" destId="{66C5FAFE-7FC3-4B61-B4A5-B76972BC206D}" srcOrd="4" destOrd="0" presId="urn:microsoft.com/office/officeart/2005/8/layout/cycle1"/>
    <dgm:cxn modelId="{8E0EBD3D-02F6-437E-AD93-DA31A9AC043A}" type="presParOf" srcId="{0CAA6FD5-5785-44F4-8BD0-C98E40336038}" destId="{0812E67E-79C9-43BA-8D08-165402D0CA17}" srcOrd="5" destOrd="0" presId="urn:microsoft.com/office/officeart/2005/8/layout/cycle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DCC2C33-6945-4E1A-96D8-087B684193C6}">
      <dsp:nvSpPr>
        <dsp:cNvPr id="0" name=""/>
        <dsp:cNvSpPr/>
      </dsp:nvSpPr>
      <dsp:spPr>
        <a:xfrm rot="5400000">
          <a:off x="-193239" y="198021"/>
          <a:ext cx="1288261" cy="901783"/>
        </a:xfrm>
        <a:prstGeom prst="chevron">
          <a:avLst/>
        </a:prstGeom>
        <a:solidFill>
          <a:schemeClr val="accent4">
            <a:hueOff val="0"/>
            <a:satOff val="0"/>
            <a:lumOff val="0"/>
            <a:alphaOff val="0"/>
          </a:schemeClr>
        </a:solidFill>
        <a:ln w="2540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n-US" sz="1600" b="1" kern="1200" dirty="0" smtClean="0"/>
            <a:t>Pre-Project</a:t>
          </a:r>
          <a:endParaRPr lang="en-US" sz="1600" b="1" kern="1200" dirty="0"/>
        </a:p>
      </dsp:txBody>
      <dsp:txXfrm rot="-5400000">
        <a:off x="1" y="455674"/>
        <a:ext cx="901783" cy="386478"/>
      </dsp:txXfrm>
    </dsp:sp>
    <dsp:sp modelId="{DCD24420-3452-4D2E-A76A-9AC7AD9BEF5C}">
      <dsp:nvSpPr>
        <dsp:cNvPr id="0" name=""/>
        <dsp:cNvSpPr/>
      </dsp:nvSpPr>
      <dsp:spPr>
        <a:xfrm rot="5400000">
          <a:off x="3765786" y="-2859220"/>
          <a:ext cx="837810" cy="6565816"/>
        </a:xfrm>
        <a:prstGeom prst="round2SameRect">
          <a:avLst/>
        </a:prstGeom>
        <a:solidFill>
          <a:schemeClr val="lt1">
            <a:alpha val="90000"/>
            <a:hueOff val="0"/>
            <a:satOff val="0"/>
            <a:lumOff val="0"/>
            <a:alphaOff val="0"/>
          </a:schemeClr>
        </a:solidFill>
        <a:ln w="2540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8016" tIns="11430" rIns="11430" bIns="11430" numCol="1" spcCol="1270" anchor="ctr" anchorCtr="0">
          <a:noAutofit/>
        </a:bodyPr>
        <a:lstStyle/>
        <a:p>
          <a:pPr marL="171450" lvl="1" indent="-171450" algn="l" defTabSz="800100">
            <a:lnSpc>
              <a:spcPct val="90000"/>
            </a:lnSpc>
            <a:spcBef>
              <a:spcPct val="0"/>
            </a:spcBef>
            <a:spcAft>
              <a:spcPct val="15000"/>
            </a:spcAft>
            <a:buChar char="••"/>
          </a:pPr>
          <a:r>
            <a:rPr lang="en-US" sz="1800" kern="1200" smtClean="0"/>
            <a:t>Recruit </a:t>
          </a:r>
          <a:r>
            <a:rPr lang="en-US" sz="1800" i="1" kern="1200" smtClean="0"/>
            <a:t>likely eligible</a:t>
          </a:r>
          <a:r>
            <a:rPr lang="en-US" sz="1800" kern="1200" smtClean="0"/>
            <a:t> participants and gather </a:t>
          </a:r>
          <a:r>
            <a:rPr lang="en-US" sz="1800" b="1" kern="1200" smtClean="0"/>
            <a:t>baseline information</a:t>
          </a:r>
          <a:r>
            <a:rPr lang="en-US" sz="1800" kern="1200" smtClean="0"/>
            <a:t>: food security, household info, experience with benefits.</a:t>
          </a:r>
          <a:endParaRPr lang="en-US" sz="1800" kern="1200" dirty="0"/>
        </a:p>
      </dsp:txBody>
      <dsp:txXfrm rot="-5400000">
        <a:off x="901784" y="45681"/>
        <a:ext cx="6524917" cy="756012"/>
      </dsp:txXfrm>
    </dsp:sp>
    <dsp:sp modelId="{800BA52B-028F-4256-9035-73A831A1BAE8}">
      <dsp:nvSpPr>
        <dsp:cNvPr id="0" name=""/>
        <dsp:cNvSpPr/>
      </dsp:nvSpPr>
      <dsp:spPr>
        <a:xfrm rot="5400000">
          <a:off x="-193239" y="1340212"/>
          <a:ext cx="1288261" cy="901783"/>
        </a:xfrm>
        <a:prstGeom prst="chevron">
          <a:avLst/>
        </a:prstGeom>
        <a:solidFill>
          <a:schemeClr val="accent4">
            <a:hueOff val="-2010380"/>
            <a:satOff val="14035"/>
            <a:lumOff val="1503"/>
            <a:alphaOff val="0"/>
          </a:schemeClr>
        </a:solidFill>
        <a:ln w="25400" cap="flat" cmpd="sng" algn="ctr">
          <a:solidFill>
            <a:schemeClr val="accent4">
              <a:hueOff val="-2010380"/>
              <a:satOff val="14035"/>
              <a:lumOff val="1503"/>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n-US" sz="1600" b="1" kern="1200" dirty="0" err="1" smtClean="0"/>
            <a:t>CalFresh</a:t>
          </a:r>
          <a:r>
            <a:rPr lang="en-US" sz="1600" b="1" kern="1200" dirty="0" smtClean="0"/>
            <a:t> App.</a:t>
          </a:r>
          <a:endParaRPr lang="en-US" sz="1600" b="1" kern="1200" dirty="0"/>
        </a:p>
      </dsp:txBody>
      <dsp:txXfrm rot="-5400000">
        <a:off x="1" y="1597865"/>
        <a:ext cx="901783" cy="386478"/>
      </dsp:txXfrm>
    </dsp:sp>
    <dsp:sp modelId="{62294990-F4F7-4A32-9463-1BB864684A88}">
      <dsp:nvSpPr>
        <dsp:cNvPr id="0" name=""/>
        <dsp:cNvSpPr/>
      </dsp:nvSpPr>
      <dsp:spPr>
        <a:xfrm rot="5400000">
          <a:off x="3766006" y="-1717249"/>
          <a:ext cx="837370" cy="6565816"/>
        </a:xfrm>
        <a:prstGeom prst="round2SameRect">
          <a:avLst/>
        </a:prstGeom>
        <a:solidFill>
          <a:schemeClr val="lt1">
            <a:alpha val="90000"/>
            <a:hueOff val="0"/>
            <a:satOff val="0"/>
            <a:lumOff val="0"/>
            <a:alphaOff val="0"/>
          </a:schemeClr>
        </a:solidFill>
        <a:ln w="25400" cap="flat" cmpd="sng" algn="ctr">
          <a:solidFill>
            <a:schemeClr val="accent4">
              <a:hueOff val="-2010380"/>
              <a:satOff val="14035"/>
              <a:lumOff val="1503"/>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8016" tIns="11430" rIns="11430" bIns="11430" numCol="1" spcCol="1270" anchor="ctr" anchorCtr="0">
          <a:noAutofit/>
        </a:bodyPr>
        <a:lstStyle/>
        <a:p>
          <a:pPr marL="171450" lvl="1" indent="-171450" algn="l" defTabSz="800100">
            <a:lnSpc>
              <a:spcPct val="90000"/>
            </a:lnSpc>
            <a:spcBef>
              <a:spcPct val="0"/>
            </a:spcBef>
            <a:spcAft>
              <a:spcPct val="15000"/>
            </a:spcAft>
            <a:buChar char="••"/>
          </a:pPr>
          <a:r>
            <a:rPr lang="en-US" sz="1800" b="1" kern="1200" smtClean="0"/>
            <a:t>Be attentive </a:t>
          </a:r>
          <a:r>
            <a:rPr lang="en-US" sz="1800" kern="1200" smtClean="0"/>
            <a:t>to big things and little things while filling in and submitting the application!</a:t>
          </a:r>
          <a:endParaRPr lang="en-US" sz="1800" kern="1200" dirty="0"/>
        </a:p>
      </dsp:txBody>
      <dsp:txXfrm rot="-5400000">
        <a:off x="901784" y="1187850"/>
        <a:ext cx="6524939" cy="755616"/>
      </dsp:txXfrm>
    </dsp:sp>
    <dsp:sp modelId="{3CAAD1DD-A0A9-4CF0-8989-8C8910F2DF24}">
      <dsp:nvSpPr>
        <dsp:cNvPr id="0" name=""/>
        <dsp:cNvSpPr/>
      </dsp:nvSpPr>
      <dsp:spPr>
        <a:xfrm rot="5400000">
          <a:off x="-193239" y="2482403"/>
          <a:ext cx="1288261" cy="901783"/>
        </a:xfrm>
        <a:prstGeom prst="chevron">
          <a:avLst/>
        </a:prstGeom>
        <a:solidFill>
          <a:schemeClr val="accent4">
            <a:hueOff val="-4020761"/>
            <a:satOff val="28070"/>
            <a:lumOff val="3006"/>
            <a:alphaOff val="0"/>
          </a:schemeClr>
        </a:solidFill>
        <a:ln w="25400" cap="flat" cmpd="sng" algn="ctr">
          <a:solidFill>
            <a:schemeClr val="accent4">
              <a:hueOff val="-4020761"/>
              <a:satOff val="28070"/>
              <a:lumOff val="3006"/>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n-US" sz="1600" b="1" kern="1200" dirty="0" smtClean="0"/>
            <a:t>Process Feedback</a:t>
          </a:r>
          <a:endParaRPr lang="en-US" sz="1600" b="1" kern="1200" dirty="0"/>
        </a:p>
      </dsp:txBody>
      <dsp:txXfrm rot="-5400000">
        <a:off x="1" y="2740056"/>
        <a:ext cx="901783" cy="386478"/>
      </dsp:txXfrm>
    </dsp:sp>
    <dsp:sp modelId="{DA6A9AC8-A145-481A-BBC8-686B5E8FD563}">
      <dsp:nvSpPr>
        <dsp:cNvPr id="0" name=""/>
        <dsp:cNvSpPr/>
      </dsp:nvSpPr>
      <dsp:spPr>
        <a:xfrm rot="5400000">
          <a:off x="3766006" y="-575058"/>
          <a:ext cx="837370" cy="6565816"/>
        </a:xfrm>
        <a:prstGeom prst="round2SameRect">
          <a:avLst/>
        </a:prstGeom>
        <a:solidFill>
          <a:schemeClr val="lt1">
            <a:alpha val="90000"/>
            <a:hueOff val="0"/>
            <a:satOff val="0"/>
            <a:lumOff val="0"/>
            <a:alphaOff val="0"/>
          </a:schemeClr>
        </a:solidFill>
        <a:ln w="25400" cap="flat" cmpd="sng" algn="ctr">
          <a:solidFill>
            <a:schemeClr val="accent4">
              <a:hueOff val="-4020761"/>
              <a:satOff val="28070"/>
              <a:lumOff val="3006"/>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8016" tIns="11430" rIns="11430" bIns="11430" numCol="1" spcCol="1270" anchor="ctr" anchorCtr="0">
          <a:noAutofit/>
        </a:bodyPr>
        <a:lstStyle/>
        <a:p>
          <a:pPr marL="171450" lvl="1" indent="-171450" algn="l" defTabSz="800100">
            <a:lnSpc>
              <a:spcPct val="90000"/>
            </a:lnSpc>
            <a:spcBef>
              <a:spcPct val="0"/>
            </a:spcBef>
            <a:spcAft>
              <a:spcPct val="15000"/>
            </a:spcAft>
            <a:buChar char="••"/>
          </a:pPr>
          <a:r>
            <a:rPr lang="en-US" sz="1800" kern="1200" smtClean="0"/>
            <a:t>Nursing</a:t>
          </a:r>
          <a:r>
            <a:rPr lang="en-US" sz="1800" kern="1200" baseline="0" smtClean="0"/>
            <a:t> students do </a:t>
          </a:r>
          <a:r>
            <a:rPr lang="en-US" sz="1800" b="1" kern="1200" baseline="0" smtClean="0"/>
            <a:t>weekly follow-up</a:t>
          </a:r>
          <a:endParaRPr lang="en-US" sz="1800" b="1" kern="1200" dirty="0"/>
        </a:p>
      </dsp:txBody>
      <dsp:txXfrm rot="-5400000">
        <a:off x="901784" y="2330041"/>
        <a:ext cx="6524939" cy="755616"/>
      </dsp:txXfrm>
    </dsp:sp>
    <dsp:sp modelId="{15C9174E-EF76-473F-88B0-E42C4CAF3D4D}">
      <dsp:nvSpPr>
        <dsp:cNvPr id="0" name=""/>
        <dsp:cNvSpPr/>
      </dsp:nvSpPr>
      <dsp:spPr>
        <a:xfrm rot="5400000">
          <a:off x="-193239" y="3624595"/>
          <a:ext cx="1288261" cy="901783"/>
        </a:xfrm>
        <a:prstGeom prst="chevron">
          <a:avLst/>
        </a:prstGeom>
        <a:solidFill>
          <a:schemeClr val="accent4">
            <a:hueOff val="-6031141"/>
            <a:satOff val="42105"/>
            <a:lumOff val="4509"/>
            <a:alphaOff val="0"/>
          </a:schemeClr>
        </a:solidFill>
        <a:ln w="25400" cap="flat" cmpd="sng" algn="ctr">
          <a:solidFill>
            <a:schemeClr val="accent4">
              <a:hueOff val="-6031141"/>
              <a:satOff val="42105"/>
              <a:lumOff val="4509"/>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n-US" sz="1600" b="1" kern="1200" dirty="0" smtClean="0"/>
            <a:t>Post-Project</a:t>
          </a:r>
          <a:endParaRPr lang="en-US" sz="1600" b="1" kern="1200" dirty="0"/>
        </a:p>
      </dsp:txBody>
      <dsp:txXfrm rot="-5400000">
        <a:off x="1" y="3882248"/>
        <a:ext cx="901783" cy="386478"/>
      </dsp:txXfrm>
    </dsp:sp>
    <dsp:sp modelId="{87D438DB-80F4-4B79-9FA0-8BEDF8D3A6F3}">
      <dsp:nvSpPr>
        <dsp:cNvPr id="0" name=""/>
        <dsp:cNvSpPr/>
      </dsp:nvSpPr>
      <dsp:spPr>
        <a:xfrm rot="5400000">
          <a:off x="3766006" y="567132"/>
          <a:ext cx="837370" cy="6565816"/>
        </a:xfrm>
        <a:prstGeom prst="round2SameRect">
          <a:avLst/>
        </a:prstGeom>
        <a:solidFill>
          <a:schemeClr val="lt1">
            <a:alpha val="90000"/>
            <a:hueOff val="0"/>
            <a:satOff val="0"/>
            <a:lumOff val="0"/>
            <a:alphaOff val="0"/>
          </a:schemeClr>
        </a:solidFill>
        <a:ln w="25400" cap="flat" cmpd="sng" algn="ctr">
          <a:solidFill>
            <a:schemeClr val="accent4">
              <a:hueOff val="-6031141"/>
              <a:satOff val="42105"/>
              <a:lumOff val="4509"/>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8016" tIns="11430" rIns="11430" bIns="11430" numCol="1" spcCol="1270" anchor="ctr" anchorCtr="0">
          <a:noAutofit/>
        </a:bodyPr>
        <a:lstStyle/>
        <a:p>
          <a:pPr marL="171450" lvl="1" indent="-171450" algn="l" defTabSz="800100">
            <a:lnSpc>
              <a:spcPct val="90000"/>
            </a:lnSpc>
            <a:spcBef>
              <a:spcPct val="0"/>
            </a:spcBef>
            <a:spcAft>
              <a:spcPct val="15000"/>
            </a:spcAft>
            <a:buChar char="••"/>
          </a:pPr>
          <a:r>
            <a:rPr lang="en-US" sz="1800" kern="1200" smtClean="0"/>
            <a:t>Gather </a:t>
          </a:r>
          <a:r>
            <a:rPr lang="en-US" sz="1800" b="1" kern="1200" smtClean="0"/>
            <a:t>post CalFresh determination                                          information</a:t>
          </a:r>
          <a:r>
            <a:rPr lang="en-US" sz="1800" kern="1200" smtClean="0"/>
            <a:t>: food security, observations</a:t>
          </a:r>
          <a:endParaRPr lang="en-US" sz="1800" kern="1200" dirty="0"/>
        </a:p>
      </dsp:txBody>
      <dsp:txXfrm rot="-5400000">
        <a:off x="901784" y="3472232"/>
        <a:ext cx="6524939" cy="75561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F471988-C6E4-4842-B389-04112E8B405A}">
      <dsp:nvSpPr>
        <dsp:cNvPr id="0" name=""/>
        <dsp:cNvSpPr/>
      </dsp:nvSpPr>
      <dsp:spPr>
        <a:xfrm>
          <a:off x="2664976" y="756741"/>
          <a:ext cx="1432917" cy="143291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9370" tIns="39370" rIns="39370" bIns="39370" numCol="1" spcCol="1270" anchor="ctr" anchorCtr="0">
          <a:noAutofit/>
        </a:bodyPr>
        <a:lstStyle/>
        <a:p>
          <a:pPr lvl="0" algn="ctr" defTabSz="1377950">
            <a:lnSpc>
              <a:spcPct val="90000"/>
            </a:lnSpc>
            <a:spcBef>
              <a:spcPct val="0"/>
            </a:spcBef>
            <a:spcAft>
              <a:spcPct val="35000"/>
            </a:spcAft>
          </a:pPr>
          <a:r>
            <a:rPr lang="en-US" sz="3100" kern="1200" dirty="0" smtClean="0"/>
            <a:t>Ask</a:t>
          </a:r>
          <a:endParaRPr lang="en-US" sz="3100" kern="1200" dirty="0"/>
        </a:p>
      </dsp:txBody>
      <dsp:txXfrm>
        <a:off x="2664976" y="756741"/>
        <a:ext cx="1432917" cy="1432917"/>
      </dsp:txXfrm>
    </dsp:sp>
    <dsp:sp modelId="{EDC8E524-59DC-454F-A8CF-7791CE24D6F1}">
      <dsp:nvSpPr>
        <dsp:cNvPr id="0" name=""/>
        <dsp:cNvSpPr/>
      </dsp:nvSpPr>
      <dsp:spPr>
        <a:xfrm>
          <a:off x="735460" y="-1139"/>
          <a:ext cx="2948678" cy="2948678"/>
        </a:xfrm>
        <a:prstGeom prst="circularArrow">
          <a:avLst>
            <a:gd name="adj1" fmla="val 9476"/>
            <a:gd name="adj2" fmla="val 684342"/>
            <a:gd name="adj3" fmla="val 7853762"/>
            <a:gd name="adj4" fmla="val 2261896"/>
            <a:gd name="adj5" fmla="val 11055"/>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6C5FAFE-7FC3-4B61-B4A5-B76972BC206D}">
      <dsp:nvSpPr>
        <dsp:cNvPr id="0" name=""/>
        <dsp:cNvSpPr/>
      </dsp:nvSpPr>
      <dsp:spPr>
        <a:xfrm>
          <a:off x="321706" y="756741"/>
          <a:ext cx="1432917" cy="143291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9370" tIns="39370" rIns="39370" bIns="39370" numCol="1" spcCol="1270" anchor="ctr" anchorCtr="0">
          <a:noAutofit/>
        </a:bodyPr>
        <a:lstStyle/>
        <a:p>
          <a:pPr lvl="0" algn="ctr" defTabSz="1377950">
            <a:lnSpc>
              <a:spcPct val="90000"/>
            </a:lnSpc>
            <a:spcBef>
              <a:spcPct val="0"/>
            </a:spcBef>
            <a:spcAft>
              <a:spcPct val="35000"/>
            </a:spcAft>
          </a:pPr>
          <a:r>
            <a:rPr lang="en-US" sz="3100" kern="1200" dirty="0" smtClean="0"/>
            <a:t>Improve</a:t>
          </a:r>
          <a:endParaRPr lang="en-US" sz="3100" kern="1200" dirty="0"/>
        </a:p>
      </dsp:txBody>
      <dsp:txXfrm>
        <a:off x="321706" y="756741"/>
        <a:ext cx="1432917" cy="1432917"/>
      </dsp:txXfrm>
    </dsp:sp>
    <dsp:sp modelId="{0812E67E-79C9-43BA-8D08-165402D0CA17}">
      <dsp:nvSpPr>
        <dsp:cNvPr id="0" name=""/>
        <dsp:cNvSpPr/>
      </dsp:nvSpPr>
      <dsp:spPr>
        <a:xfrm>
          <a:off x="735460" y="-1139"/>
          <a:ext cx="2948678" cy="2948678"/>
        </a:xfrm>
        <a:prstGeom prst="circularArrow">
          <a:avLst>
            <a:gd name="adj1" fmla="val 9476"/>
            <a:gd name="adj2" fmla="val 684342"/>
            <a:gd name="adj3" fmla="val 18653762"/>
            <a:gd name="adj4" fmla="val 13061896"/>
            <a:gd name="adj5" fmla="val 11055"/>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cycle1">
  <dgm:title val=""/>
  <dgm:desc val=""/>
  <dgm:catLst>
    <dgm:cat type="cycle" pri="2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alg type="cycle">
          <dgm:param type="stAng" val="0"/>
          <dgm:param type="spanAng" val="360"/>
        </dgm:alg>
      </dgm:if>
      <dgm:else name="Name2">
        <dgm:alg type="cycle">
          <dgm:param type="stAng" val="0"/>
          <dgm:param type="spanAng" val="-360"/>
        </dgm:alg>
      </dgm:else>
    </dgm:choose>
    <dgm:shape xmlns:r="http://schemas.openxmlformats.org/officeDocument/2006/relationships" r:blip="">
      <dgm:adjLst/>
    </dgm:shape>
    <dgm:presOf/>
    <dgm:choose name="Name3">
      <dgm:if name="Name4" func="var" arg="dir" op="equ" val="norm">
        <dgm:constrLst>
          <dgm:constr type="diam" val="1"/>
          <dgm:constr type="w" for="ch" forName="node" refType="w"/>
          <dgm:constr type="w" for="ch" ptType="sibTrans" refType="w" refFor="ch" refForName="node" fact="0.5"/>
          <dgm:constr type="h" for="ch" ptType="sibTrans" op="equ"/>
          <dgm:constr type="diam" for="ch" ptType="sibTrans" refType="diam" op="equ"/>
          <dgm:constr type="sibSp" refType="w" refFor="ch" refForName="node" fact="0.15"/>
          <dgm:constr type="w" for="ch" forName="dummy" refType="sibSp" fact="2.8"/>
          <dgm:constr type="primFontSz" for="ch" forName="node" op="equ" val="65"/>
        </dgm:constrLst>
      </dgm:if>
      <dgm:else name="Name5">
        <dgm:constrLst>
          <dgm:constr type="diam" val="1"/>
          <dgm:constr type="w" for="ch" forName="node" refType="w"/>
          <dgm:constr type="w" for="ch" ptType="sibTrans" refType="w" refFor="ch" refForName="node" fact="0.5"/>
          <dgm:constr type="h" for="ch" ptType="sibTrans" op="equ"/>
          <dgm:constr type="diam" for="ch" ptType="sibTrans" refType="diam" op="equ" fact="-1"/>
          <dgm:constr type="sibSp" refType="w" refFor="ch" refForName="node" fact="0.15"/>
          <dgm:constr type="w" for="ch" forName="dummy" refType="sibSp" fact="2.8"/>
          <dgm:constr type="primFontSz" for="ch" forName="node" op="equ" val="65"/>
        </dgm:constrLst>
      </dgm:else>
    </dgm:choose>
    <dgm:ruleLst>
      <dgm:rule type="diam" val="INF" fact="NaN" max="NaN"/>
    </dgm:ruleLst>
    <dgm:forEach name="nodesForEach" axis="ch" ptType="node">
      <dgm:choose name="Name6">
        <dgm:if name="Name7" axis="par ch" ptType="doc node" func="cnt" op="gt" val="1">
          <dgm:layoutNode name="dummy">
            <dgm:alg type="sp"/>
            <dgm:shape xmlns:r="http://schemas.openxmlformats.org/officeDocument/2006/relationships" r:blip="">
              <dgm:adjLst/>
            </dgm:shape>
            <dgm:presOf/>
            <dgm:constrLst>
              <dgm:constr type="h" refType="w"/>
            </dgm:constrLst>
            <dgm:ruleLst/>
          </dgm:layoutNode>
        </dgm:if>
        <dgm:else name="Name8"/>
      </dgm:choose>
      <dgm:layoutNode name="node" styleLbl="revTx">
        <dgm:varLst>
          <dgm:bulletEnabled val="1"/>
        </dgm:varLst>
        <dgm:alg type="tx">
          <dgm:param type="txAnchorVertCh" val="mid"/>
        </dgm:alg>
        <dgm:shape xmlns:r="http://schemas.openxmlformats.org/officeDocument/2006/relationships" type="rect"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Name11" axis="followSib" ptType="sibTrans" hideLastTrans="0" cnt="1">
            <dgm:layoutNode name="sibTrans" styleLbl="node1">
              <dgm:alg type="conn">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begPad"/>
                <dgm:constr type="endPad"/>
              </dgm:constrLst>
              <dgm:ruleLst/>
            </dgm:layoutNode>
          </dgm:forEach>
        </dgm:if>
        <dgm:else name="Name12"/>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drawing1.xml><?xml version="1.0" encoding="utf-8"?>
<c:userShapes xmlns:c="http://schemas.openxmlformats.org/drawingml/2006/chart">
  <cdr:relSizeAnchor xmlns:cdr="http://schemas.openxmlformats.org/drawingml/2006/chartDrawing">
    <cdr:from>
      <cdr:x>0.81562</cdr:x>
      <cdr:y>0.67797</cdr:y>
    </cdr:from>
    <cdr:to>
      <cdr:x>1</cdr:x>
      <cdr:y>0.91061</cdr:y>
    </cdr:to>
    <cdr:sp macro="" textlink="">
      <cdr:nvSpPr>
        <cdr:cNvPr id="2" name="TextBox 1"/>
        <cdr:cNvSpPr txBox="1"/>
      </cdr:nvSpPr>
      <cdr:spPr>
        <a:xfrm xmlns:a="http://schemas.openxmlformats.org/drawingml/2006/main">
          <a:off x="6934201" y="3048000"/>
          <a:ext cx="1567542" cy="1045903"/>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200" dirty="0">
              <a:effectLst/>
            </a:rPr>
            <a:t>According to results of</a:t>
          </a:r>
          <a:r>
            <a:rPr lang="en-US" sz="1200" baseline="0" dirty="0">
              <a:effectLst/>
            </a:rPr>
            <a:t> the </a:t>
          </a:r>
          <a:r>
            <a:rPr lang="en-US" sz="1200" dirty="0">
              <a:effectLst/>
            </a:rPr>
            <a:t>USDA Food</a:t>
          </a:r>
          <a:r>
            <a:rPr lang="en-US" sz="1200" baseline="0" dirty="0">
              <a:effectLst/>
            </a:rPr>
            <a:t> Security Survey.</a:t>
          </a:r>
          <a:endParaRPr lang="en-US" sz="1200" dirty="0"/>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2" tIns="46586" rIns="93172" bIns="46586" rtlCol="0"/>
          <a:lstStyle>
            <a:lvl1pPr algn="l">
              <a:defRPr sz="13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2" tIns="46586" rIns="93172" bIns="46586" rtlCol="0"/>
          <a:lstStyle>
            <a:lvl1pPr algn="r">
              <a:defRPr sz="1300"/>
            </a:lvl1pPr>
          </a:lstStyle>
          <a:p>
            <a:fld id="{0F09ECAC-3E97-4E2A-A04D-CEE07883703E}" type="datetimeFigureOut">
              <a:rPr lang="en-US" smtClean="0"/>
              <a:pPr/>
              <a:t>11/17/2015</a:t>
            </a:fld>
            <a:endParaRPr lang="en-US"/>
          </a:p>
        </p:txBody>
      </p:sp>
      <p:sp>
        <p:nvSpPr>
          <p:cNvPr id="4" name="Slide Image Placeholder 3"/>
          <p:cNvSpPr>
            <a:spLocks noGrp="1" noRot="1" noChangeAspect="1"/>
          </p:cNvSpPr>
          <p:nvPr>
            <p:ph type="sldImg" idx="2"/>
          </p:nvPr>
        </p:nvSpPr>
        <p:spPr>
          <a:xfrm>
            <a:off x="1181100" y="698500"/>
            <a:ext cx="4648200" cy="3486150"/>
          </a:xfrm>
          <a:prstGeom prst="rect">
            <a:avLst/>
          </a:prstGeom>
          <a:noFill/>
          <a:ln w="12700">
            <a:solidFill>
              <a:prstClr val="black"/>
            </a:solidFill>
          </a:ln>
        </p:spPr>
        <p:txBody>
          <a:bodyPr vert="horz" lIns="93172" tIns="46586" rIns="93172" bIns="46586"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2" tIns="46586" rIns="93172" bIns="46586"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4820"/>
          </a:xfrm>
          <a:prstGeom prst="rect">
            <a:avLst/>
          </a:prstGeom>
        </p:spPr>
        <p:txBody>
          <a:bodyPr vert="horz" lIns="93172" tIns="46586" rIns="93172" bIns="46586" rtlCol="0" anchor="b"/>
          <a:lstStyle>
            <a:lvl1pPr algn="l">
              <a:defRPr sz="13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2" tIns="46586" rIns="93172" bIns="46586" rtlCol="0" anchor="b"/>
          <a:lstStyle>
            <a:lvl1pPr algn="r">
              <a:defRPr sz="1300"/>
            </a:lvl1pPr>
          </a:lstStyle>
          <a:p>
            <a:fld id="{BD0316AE-E7D9-4EC2-AA85-0BD6E931DDEE}" type="slidenum">
              <a:rPr lang="en-US" smtClean="0"/>
              <a:pPr/>
              <a:t>‹#›</a:t>
            </a:fld>
            <a:endParaRPr lang="en-US"/>
          </a:p>
        </p:txBody>
      </p:sp>
    </p:spTree>
    <p:extLst>
      <p:ext uri="{BB962C8B-B14F-4D97-AF65-F5344CB8AC3E}">
        <p14:creationId xmlns:p14="http://schemas.microsoft.com/office/powerpoint/2010/main" val="325196767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Jenn/Sarah</a:t>
            </a:r>
          </a:p>
          <a:p>
            <a:r>
              <a:rPr lang="en-US" dirty="0" smtClean="0"/>
              <a:t>Welcome everyone to the</a:t>
            </a:r>
            <a:r>
              <a:rPr lang="en-US" baseline="0" dirty="0" smtClean="0"/>
              <a:t> ATC webinar on the </a:t>
            </a:r>
            <a:r>
              <a:rPr lang="en-US" baseline="0" dirty="0" err="1" smtClean="0"/>
              <a:t>calfresh</a:t>
            </a:r>
            <a:r>
              <a:rPr lang="en-US" baseline="0" dirty="0" smtClean="0"/>
              <a:t> application experience!  I’m Jennifer Tracy and I’ll be hosting this webinar this morning, along with Sarah LN and Stephanie LN.</a:t>
            </a:r>
          </a:p>
          <a:p>
            <a:endParaRPr lang="en-US" baseline="0" dirty="0" smtClean="0"/>
          </a:p>
          <a:p>
            <a:r>
              <a:rPr lang="en-US" baseline="0" dirty="0" smtClean="0"/>
              <a:t>This is a continuation of our webinar series in identifying barriers and solutions to improving access to CalFresh.</a:t>
            </a:r>
          </a:p>
          <a:p>
            <a:endParaRPr lang="en-US" baseline="0" dirty="0" smtClean="0"/>
          </a:p>
          <a:p>
            <a:r>
              <a:rPr lang="en-US" baseline="0" dirty="0" smtClean="0"/>
              <a:t>We have XX people signed up for this webinar.  </a:t>
            </a:r>
          </a:p>
          <a:p>
            <a:r>
              <a:rPr lang="en-US" baseline="0" dirty="0" smtClean="0"/>
              <a:t>We represent XY counties and other states (?)</a:t>
            </a:r>
          </a:p>
          <a:p>
            <a:endParaRPr lang="en-US" baseline="0" dirty="0" smtClean="0"/>
          </a:p>
          <a:p>
            <a:endParaRPr lang="en-US" baseline="0" dirty="0" smtClean="0"/>
          </a:p>
          <a:p>
            <a:endParaRPr lang="en-US" baseline="0" dirty="0" smtClean="0"/>
          </a:p>
          <a:p>
            <a:endParaRPr lang="en-US" baseline="0" dirty="0" smtClean="0"/>
          </a:p>
          <a:p>
            <a:r>
              <a:rPr lang="en-US" baseline="0" dirty="0" smtClean="0"/>
              <a:t>I’m going to briefly introduce ATC, and then will introduce our webinar and webinar leaders</a:t>
            </a:r>
          </a:p>
          <a:p>
            <a:endParaRPr lang="en-US" baseline="0" dirty="0" smtClean="0"/>
          </a:p>
        </p:txBody>
      </p:sp>
      <p:sp>
        <p:nvSpPr>
          <p:cNvPr id="4" name="Slide Number Placeholder 3"/>
          <p:cNvSpPr>
            <a:spLocks noGrp="1"/>
          </p:cNvSpPr>
          <p:nvPr>
            <p:ph type="sldNum" sz="quarter" idx="10"/>
          </p:nvPr>
        </p:nvSpPr>
        <p:spPr/>
        <p:txBody>
          <a:bodyPr/>
          <a:lstStyle/>
          <a:p>
            <a:fld id="{BD0316AE-E7D9-4EC2-AA85-0BD6E931DDEE}" type="slidenum">
              <a:rPr lang="en-US" smtClean="0"/>
              <a:pPr/>
              <a:t>0</a:t>
            </a:fld>
            <a:endParaRPr lang="en-US"/>
          </a:p>
        </p:txBody>
      </p:sp>
    </p:spTree>
    <p:extLst>
      <p:ext uri="{BB962C8B-B14F-4D97-AF65-F5344CB8AC3E}">
        <p14:creationId xmlns:p14="http://schemas.microsoft.com/office/powerpoint/2010/main" val="118007419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Becky</a:t>
            </a:r>
            <a:endParaRPr lang="en-US" baseline="0" dirty="0" smtClean="0"/>
          </a:p>
        </p:txBody>
      </p:sp>
      <p:sp>
        <p:nvSpPr>
          <p:cNvPr id="4" name="Slide Number Placeholder 3"/>
          <p:cNvSpPr>
            <a:spLocks noGrp="1"/>
          </p:cNvSpPr>
          <p:nvPr>
            <p:ph type="sldNum" sz="quarter" idx="10"/>
          </p:nvPr>
        </p:nvSpPr>
        <p:spPr/>
        <p:txBody>
          <a:bodyPr/>
          <a:lstStyle/>
          <a:p>
            <a:fld id="{BD0316AE-E7D9-4EC2-AA85-0BD6E931DDEE}" type="slidenum">
              <a:rPr lang="en-US" smtClean="0"/>
              <a:pPr/>
              <a:t>9</a:t>
            </a:fld>
            <a:endParaRPr lang="en-US"/>
          </a:p>
        </p:txBody>
      </p:sp>
    </p:spTree>
    <p:extLst>
      <p:ext uri="{BB962C8B-B14F-4D97-AF65-F5344CB8AC3E}">
        <p14:creationId xmlns:p14="http://schemas.microsoft.com/office/powerpoint/2010/main" val="202173978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Becky</a:t>
            </a:r>
            <a:endParaRPr lang="en-US" baseline="0" dirty="0" smtClean="0"/>
          </a:p>
        </p:txBody>
      </p:sp>
      <p:sp>
        <p:nvSpPr>
          <p:cNvPr id="4" name="Slide Number Placeholder 3"/>
          <p:cNvSpPr>
            <a:spLocks noGrp="1"/>
          </p:cNvSpPr>
          <p:nvPr>
            <p:ph type="sldNum" sz="quarter" idx="10"/>
          </p:nvPr>
        </p:nvSpPr>
        <p:spPr/>
        <p:txBody>
          <a:bodyPr/>
          <a:lstStyle/>
          <a:p>
            <a:fld id="{BD0316AE-E7D9-4EC2-AA85-0BD6E931DDEE}" type="slidenum">
              <a:rPr lang="en-US" smtClean="0"/>
              <a:pPr/>
              <a:t>10</a:t>
            </a:fld>
            <a:endParaRPr lang="en-US"/>
          </a:p>
        </p:txBody>
      </p:sp>
    </p:spTree>
    <p:extLst>
      <p:ext uri="{BB962C8B-B14F-4D97-AF65-F5344CB8AC3E}">
        <p14:creationId xmlns:p14="http://schemas.microsoft.com/office/powerpoint/2010/main" val="314113218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Ok, so those were the people</a:t>
            </a:r>
            <a:r>
              <a:rPr lang="en-US" baseline="0" dirty="0" smtClean="0"/>
              <a:t> who participated in our project, and I’ve told you a little bit about them. </a:t>
            </a:r>
          </a:p>
          <a:p>
            <a:endParaRPr lang="en-US" baseline="0" dirty="0" smtClean="0"/>
          </a:p>
          <a:p>
            <a:r>
              <a:rPr lang="en-US" baseline="0" dirty="0" smtClean="0"/>
              <a:t>And you might be wondering, what happened to their </a:t>
            </a:r>
            <a:r>
              <a:rPr lang="en-US" baseline="0" dirty="0" err="1" smtClean="0"/>
              <a:t>CalFresh</a:t>
            </a:r>
            <a:r>
              <a:rPr lang="en-US" baseline="0" dirty="0" smtClean="0"/>
              <a:t> applications? Did they actually get </a:t>
            </a:r>
            <a:r>
              <a:rPr lang="en-US" baseline="0" dirty="0" err="1" smtClean="0"/>
              <a:t>CalFresh</a:t>
            </a:r>
            <a:r>
              <a:rPr lang="en-US" baseline="0" dirty="0" smtClean="0"/>
              <a:t>?</a:t>
            </a:r>
          </a:p>
          <a:p>
            <a:endParaRPr lang="en-US" baseline="0" dirty="0" smtClean="0"/>
          </a:p>
          <a:p>
            <a:r>
              <a:rPr lang="en-US" baseline="0" dirty="0" smtClean="0"/>
              <a:t>So, 15 people participated, and 10 actually submitted an application. Diana will go into more detail about this in a few slides, but essentially, we had 5 people who signed up to participate in our project, but then didn’t actually submit a </a:t>
            </a:r>
            <a:r>
              <a:rPr lang="en-US" baseline="0" dirty="0" err="1" smtClean="0"/>
              <a:t>CalFresh</a:t>
            </a:r>
            <a:r>
              <a:rPr lang="en-US" baseline="0" dirty="0" smtClean="0"/>
              <a:t> application – for a variety of reasons. </a:t>
            </a:r>
          </a:p>
          <a:p>
            <a:endParaRPr lang="en-US" baseline="0" dirty="0" smtClean="0"/>
          </a:p>
          <a:p>
            <a:r>
              <a:rPr lang="en-US" baseline="0" dirty="0" smtClean="0"/>
              <a:t>Of those 10 who did submit an application, 8 people had an interview.</a:t>
            </a:r>
          </a:p>
          <a:p>
            <a:endParaRPr lang="en-US" baseline="0" dirty="0" smtClean="0"/>
          </a:p>
          <a:p>
            <a:r>
              <a:rPr lang="en-US" baseline="0" dirty="0" smtClean="0"/>
              <a:t>7 of those people also submitted verification documents,</a:t>
            </a:r>
          </a:p>
          <a:p>
            <a:endParaRPr lang="en-US" baseline="0" dirty="0" smtClean="0"/>
          </a:p>
          <a:p>
            <a:r>
              <a:rPr lang="en-US" baseline="0" dirty="0" smtClean="0"/>
              <a:t>And 6 ended up getting a final determination about whether they were eligible for </a:t>
            </a:r>
            <a:r>
              <a:rPr lang="en-US" baseline="0" dirty="0" err="1" smtClean="0"/>
              <a:t>CalFresh</a:t>
            </a:r>
            <a:r>
              <a:rPr lang="en-US" baseline="0" dirty="0" smtClean="0"/>
              <a:t> or not. </a:t>
            </a:r>
          </a:p>
          <a:p>
            <a:endParaRPr lang="en-US" baseline="0" dirty="0" smtClean="0"/>
          </a:p>
          <a:p>
            <a:r>
              <a:rPr lang="en-US" baseline="0" dirty="0" smtClean="0"/>
              <a:t>And finally, of those 6, 5 were approved and ended up getting on </a:t>
            </a:r>
            <a:r>
              <a:rPr lang="en-US" baseline="0" dirty="0" err="1" smtClean="0"/>
              <a:t>CalFresh</a:t>
            </a:r>
            <a:r>
              <a:rPr lang="en-US" baseline="0" dirty="0" smtClean="0"/>
              <a:t>. </a:t>
            </a:r>
            <a:endParaRPr lang="en-US" dirty="0"/>
          </a:p>
        </p:txBody>
      </p:sp>
      <p:sp>
        <p:nvSpPr>
          <p:cNvPr id="4" name="Slide Number Placeholder 3"/>
          <p:cNvSpPr>
            <a:spLocks noGrp="1"/>
          </p:cNvSpPr>
          <p:nvPr>
            <p:ph type="sldNum" sz="quarter" idx="10"/>
          </p:nvPr>
        </p:nvSpPr>
        <p:spPr/>
        <p:txBody>
          <a:bodyPr/>
          <a:lstStyle/>
          <a:p>
            <a:fld id="{BD0316AE-E7D9-4EC2-AA85-0BD6E931DDEE}" type="slidenum">
              <a:rPr lang="en-US" smtClean="0"/>
              <a:pPr/>
              <a:t>11</a:t>
            </a:fld>
            <a:endParaRPr lang="en-US"/>
          </a:p>
        </p:txBody>
      </p:sp>
    </p:spTree>
    <p:extLst>
      <p:ext uri="{BB962C8B-B14F-4D97-AF65-F5344CB8AC3E}">
        <p14:creationId xmlns:p14="http://schemas.microsoft.com/office/powerpoint/2010/main" val="352485354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 spent a lot of time thinking about those numbers, and what happened at various stages of the process. What we came up with is this graphic of a funnel, which shows each</a:t>
            </a:r>
            <a:r>
              <a:rPr lang="en-US" baseline="0" dirty="0" smtClean="0"/>
              <a:t> step of the process and where people fell out. </a:t>
            </a:r>
          </a:p>
          <a:p>
            <a:endParaRPr lang="en-US" baseline="0" dirty="0" smtClean="0"/>
          </a:p>
          <a:p>
            <a:r>
              <a:rPr lang="en-US" baseline="0" dirty="0" smtClean="0"/>
              <a:t>So there’s the application stage at the top, then the interview, then the verification documents, and then finally the determination. And you see that we start off with 15 at the top, and end up with 5 successful </a:t>
            </a:r>
            <a:r>
              <a:rPr lang="en-US" baseline="0" dirty="0" err="1" smtClean="0"/>
              <a:t>CalFresh</a:t>
            </a:r>
            <a:r>
              <a:rPr lang="en-US" baseline="0" dirty="0" smtClean="0"/>
              <a:t> recipients at the bottom. And on the right, we included little speech bubbles for why people were unsuccessful at the various stages where they fell out. </a:t>
            </a:r>
          </a:p>
          <a:p>
            <a:endParaRPr lang="en-US" baseline="0" dirty="0" smtClean="0"/>
          </a:p>
          <a:p>
            <a:r>
              <a:rPr lang="en-US" baseline="0" dirty="0" smtClean="0"/>
              <a:t>We’ve found that this visual has been really helpful as we’ve explained the project to people, and it really paints the picture of where people encounter challenges. </a:t>
            </a:r>
          </a:p>
          <a:p>
            <a:endParaRPr lang="en-US" baseline="0" dirty="0" smtClean="0"/>
          </a:p>
          <a:p>
            <a:r>
              <a:rPr lang="en-US" baseline="0" dirty="0" smtClean="0"/>
              <a:t>And so now that I’ve talked about the nuts and bolts of the project and a little bit about the results of the </a:t>
            </a:r>
            <a:r>
              <a:rPr lang="en-US" baseline="0" dirty="0" err="1" smtClean="0"/>
              <a:t>CAlFresh</a:t>
            </a:r>
            <a:r>
              <a:rPr lang="en-US" baseline="0" dirty="0" smtClean="0"/>
              <a:t> applications, I’m going to turn it over to Diana who’s going to talk about the broader themes of what we learned and how we shaped our recommendations to various agencies about how to improve the application experience. </a:t>
            </a:r>
          </a:p>
        </p:txBody>
      </p:sp>
      <p:sp>
        <p:nvSpPr>
          <p:cNvPr id="4" name="Slide Number Placeholder 3"/>
          <p:cNvSpPr>
            <a:spLocks noGrp="1"/>
          </p:cNvSpPr>
          <p:nvPr>
            <p:ph type="sldNum" sz="quarter" idx="10"/>
          </p:nvPr>
        </p:nvSpPr>
        <p:spPr/>
        <p:txBody>
          <a:bodyPr/>
          <a:lstStyle/>
          <a:p>
            <a:fld id="{BD0316AE-E7D9-4EC2-AA85-0BD6E931DDEE}" type="slidenum">
              <a:rPr lang="en-US" smtClean="0"/>
              <a:pPr/>
              <a:t>12</a:t>
            </a:fld>
            <a:endParaRPr lang="en-US"/>
          </a:p>
        </p:txBody>
      </p:sp>
    </p:spTree>
    <p:extLst>
      <p:ext uri="{BB962C8B-B14F-4D97-AF65-F5344CB8AC3E}">
        <p14:creationId xmlns:p14="http://schemas.microsoft.com/office/powerpoint/2010/main" val="214844887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Diana</a:t>
            </a:r>
            <a:endParaRPr lang="en-US" dirty="0"/>
          </a:p>
        </p:txBody>
      </p:sp>
      <p:sp>
        <p:nvSpPr>
          <p:cNvPr id="4" name="Slide Number Placeholder 3"/>
          <p:cNvSpPr>
            <a:spLocks noGrp="1"/>
          </p:cNvSpPr>
          <p:nvPr>
            <p:ph type="sldNum" sz="quarter" idx="10"/>
          </p:nvPr>
        </p:nvSpPr>
        <p:spPr/>
        <p:txBody>
          <a:bodyPr/>
          <a:lstStyle/>
          <a:p>
            <a:fld id="{BD0316AE-E7D9-4EC2-AA85-0BD6E931DDEE}" type="slidenum">
              <a:rPr lang="en-US" smtClean="0"/>
              <a:pPr/>
              <a:t>13</a:t>
            </a:fld>
            <a:endParaRPr lang="en-US"/>
          </a:p>
        </p:txBody>
      </p:sp>
    </p:spTree>
    <p:extLst>
      <p:ext uri="{BB962C8B-B14F-4D97-AF65-F5344CB8AC3E}">
        <p14:creationId xmlns:p14="http://schemas.microsoft.com/office/powerpoint/2010/main" val="20473487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Diana</a:t>
            </a:r>
          </a:p>
          <a:p>
            <a:endParaRPr lang="en-US" dirty="0"/>
          </a:p>
        </p:txBody>
      </p:sp>
      <p:sp>
        <p:nvSpPr>
          <p:cNvPr id="4" name="Slide Number Placeholder 3"/>
          <p:cNvSpPr>
            <a:spLocks noGrp="1"/>
          </p:cNvSpPr>
          <p:nvPr>
            <p:ph type="sldNum" sz="quarter" idx="10"/>
          </p:nvPr>
        </p:nvSpPr>
        <p:spPr/>
        <p:txBody>
          <a:bodyPr/>
          <a:lstStyle/>
          <a:p>
            <a:fld id="{BD0316AE-E7D9-4EC2-AA85-0BD6E931DDEE}" type="slidenum">
              <a:rPr lang="en-US" smtClean="0"/>
              <a:pPr/>
              <a:t>14</a:t>
            </a:fld>
            <a:endParaRPr lang="en-US"/>
          </a:p>
        </p:txBody>
      </p:sp>
    </p:spTree>
    <p:extLst>
      <p:ext uri="{BB962C8B-B14F-4D97-AF65-F5344CB8AC3E}">
        <p14:creationId xmlns:p14="http://schemas.microsoft.com/office/powerpoint/2010/main" val="24274813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Diana</a:t>
            </a:r>
            <a:endParaRPr lang="en-US" dirty="0"/>
          </a:p>
        </p:txBody>
      </p:sp>
      <p:sp>
        <p:nvSpPr>
          <p:cNvPr id="4" name="Slide Number Placeholder 3"/>
          <p:cNvSpPr>
            <a:spLocks noGrp="1"/>
          </p:cNvSpPr>
          <p:nvPr>
            <p:ph type="sldNum" sz="quarter" idx="10"/>
          </p:nvPr>
        </p:nvSpPr>
        <p:spPr/>
        <p:txBody>
          <a:bodyPr/>
          <a:lstStyle/>
          <a:p>
            <a:fld id="{BD0316AE-E7D9-4EC2-AA85-0BD6E931DDEE}" type="slidenum">
              <a:rPr lang="en-US" smtClean="0"/>
              <a:pPr/>
              <a:t>15</a:t>
            </a:fld>
            <a:endParaRPr lang="en-US"/>
          </a:p>
        </p:txBody>
      </p:sp>
    </p:spTree>
    <p:extLst>
      <p:ext uri="{BB962C8B-B14F-4D97-AF65-F5344CB8AC3E}">
        <p14:creationId xmlns:p14="http://schemas.microsoft.com/office/powerpoint/2010/main" val="403824391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Diana</a:t>
            </a:r>
            <a:endParaRPr lang="en-US" dirty="0"/>
          </a:p>
        </p:txBody>
      </p:sp>
      <p:sp>
        <p:nvSpPr>
          <p:cNvPr id="4" name="Slide Number Placeholder 3"/>
          <p:cNvSpPr>
            <a:spLocks noGrp="1"/>
          </p:cNvSpPr>
          <p:nvPr>
            <p:ph type="sldNum" sz="quarter" idx="10"/>
          </p:nvPr>
        </p:nvSpPr>
        <p:spPr/>
        <p:txBody>
          <a:bodyPr/>
          <a:lstStyle/>
          <a:p>
            <a:fld id="{BD0316AE-E7D9-4EC2-AA85-0BD6E931DDEE}" type="slidenum">
              <a:rPr lang="en-US" smtClean="0"/>
              <a:pPr/>
              <a:t>16</a:t>
            </a:fld>
            <a:endParaRPr lang="en-US"/>
          </a:p>
        </p:txBody>
      </p:sp>
    </p:spTree>
    <p:extLst>
      <p:ext uri="{BB962C8B-B14F-4D97-AF65-F5344CB8AC3E}">
        <p14:creationId xmlns:p14="http://schemas.microsoft.com/office/powerpoint/2010/main" val="357756138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Diana</a:t>
            </a:r>
          </a:p>
          <a:p>
            <a:endParaRPr lang="en-US" dirty="0"/>
          </a:p>
        </p:txBody>
      </p:sp>
      <p:sp>
        <p:nvSpPr>
          <p:cNvPr id="4" name="Slide Number Placeholder 3"/>
          <p:cNvSpPr>
            <a:spLocks noGrp="1"/>
          </p:cNvSpPr>
          <p:nvPr>
            <p:ph type="sldNum" sz="quarter" idx="10"/>
          </p:nvPr>
        </p:nvSpPr>
        <p:spPr/>
        <p:txBody>
          <a:bodyPr/>
          <a:lstStyle/>
          <a:p>
            <a:fld id="{BD0316AE-E7D9-4EC2-AA85-0BD6E931DDEE}" type="slidenum">
              <a:rPr lang="en-US" smtClean="0"/>
              <a:pPr/>
              <a:t>17</a:t>
            </a:fld>
            <a:endParaRPr lang="en-US"/>
          </a:p>
        </p:txBody>
      </p:sp>
    </p:spTree>
    <p:extLst>
      <p:ext uri="{BB962C8B-B14F-4D97-AF65-F5344CB8AC3E}">
        <p14:creationId xmlns:p14="http://schemas.microsoft.com/office/powerpoint/2010/main" val="309141356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Diana</a:t>
            </a:r>
            <a:endParaRPr lang="en-US" dirty="0"/>
          </a:p>
        </p:txBody>
      </p:sp>
      <p:sp>
        <p:nvSpPr>
          <p:cNvPr id="4" name="Slide Number Placeholder 3"/>
          <p:cNvSpPr>
            <a:spLocks noGrp="1"/>
          </p:cNvSpPr>
          <p:nvPr>
            <p:ph type="sldNum" sz="quarter" idx="10"/>
          </p:nvPr>
        </p:nvSpPr>
        <p:spPr/>
        <p:txBody>
          <a:bodyPr/>
          <a:lstStyle/>
          <a:p>
            <a:fld id="{BD0316AE-E7D9-4EC2-AA85-0BD6E931DDEE}" type="slidenum">
              <a:rPr lang="en-US" smtClean="0"/>
              <a:pPr/>
              <a:t>18</a:t>
            </a:fld>
            <a:endParaRPr lang="en-US"/>
          </a:p>
        </p:txBody>
      </p:sp>
    </p:spTree>
    <p:extLst>
      <p:ext uri="{BB962C8B-B14F-4D97-AF65-F5344CB8AC3E}">
        <p14:creationId xmlns:p14="http://schemas.microsoft.com/office/powerpoint/2010/main" val="111395625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Jenn/Sarah</a:t>
            </a:r>
          </a:p>
          <a:p>
            <a:endParaRPr lang="en-US" dirty="0" smtClean="0"/>
          </a:p>
          <a:p>
            <a:r>
              <a:rPr lang="en-US" dirty="0" smtClean="0"/>
              <a:t>Before</a:t>
            </a:r>
            <a:r>
              <a:rPr lang="en-US" baseline="0" dirty="0" smtClean="0"/>
              <a:t> we move into SF Marin’s presentation, a little background on ATC. We were founded in 2011 with seven members with a goal of becoming a top 10 state with at least 75% participation rate. </a:t>
            </a:r>
          </a:p>
          <a:p>
            <a:endParaRPr lang="en-US" baseline="0" dirty="0" smtClean="0"/>
          </a:p>
          <a:p>
            <a:r>
              <a:rPr lang="en-US" baseline="0" dirty="0" smtClean="0"/>
              <a:t>Our approach has focused on being data-driven and using data to inform our understanding of both gaps in service and promising practices. We’re focused on customer service and the outcomes of connecting people with CalFresh. </a:t>
            </a:r>
          </a:p>
          <a:p>
            <a:r>
              <a:rPr lang="en-US" baseline="0" dirty="0" smtClean="0"/>
              <a:t>To that end, we have identify some key strategies: </a:t>
            </a:r>
          </a:p>
          <a:p>
            <a:r>
              <a:rPr lang="en-US" baseline="0" dirty="0" smtClean="0"/>
              <a:t>making sure access to CF is *quick*  by promoting and supporting same day service options </a:t>
            </a:r>
          </a:p>
          <a:p>
            <a:r>
              <a:rPr lang="en-US" baseline="0" dirty="0" smtClean="0"/>
              <a:t>We want access to be *consistent* with people being able to maintain their benefits and not having to go through the churning of reapplication. </a:t>
            </a:r>
          </a:p>
          <a:p>
            <a:r>
              <a:rPr lang="en-US" baseline="0" dirty="0" smtClean="0"/>
              <a:t>And we want people to be easily and quickly connected, by ensuring dual enrollment between Medi-Cal and CalFresh. </a:t>
            </a:r>
          </a:p>
          <a:p>
            <a:endParaRPr lang="en-US" baseline="0" dirty="0" smtClean="0"/>
          </a:p>
          <a:p>
            <a:r>
              <a:rPr lang="en-US" baseline="0" dirty="0" smtClean="0"/>
              <a:t>Our webinar today highlights aspects of all of these goals. </a:t>
            </a:r>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BD0316AE-E7D9-4EC2-AA85-0BD6E931DDEE}" type="slidenum">
              <a:rPr lang="en-US" smtClean="0"/>
              <a:pPr/>
              <a:t>1</a:t>
            </a:fld>
            <a:endParaRPr lang="en-US"/>
          </a:p>
        </p:txBody>
      </p:sp>
    </p:spTree>
    <p:extLst>
      <p:ext uri="{BB962C8B-B14F-4D97-AF65-F5344CB8AC3E}">
        <p14:creationId xmlns:p14="http://schemas.microsoft.com/office/powerpoint/2010/main" val="331025061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Diana</a:t>
            </a:r>
            <a:endParaRPr lang="en-US" dirty="0"/>
          </a:p>
        </p:txBody>
      </p:sp>
      <p:sp>
        <p:nvSpPr>
          <p:cNvPr id="4" name="Slide Number Placeholder 3"/>
          <p:cNvSpPr>
            <a:spLocks noGrp="1"/>
          </p:cNvSpPr>
          <p:nvPr>
            <p:ph type="sldNum" sz="quarter" idx="10"/>
          </p:nvPr>
        </p:nvSpPr>
        <p:spPr/>
        <p:txBody>
          <a:bodyPr/>
          <a:lstStyle/>
          <a:p>
            <a:fld id="{BD0316AE-E7D9-4EC2-AA85-0BD6E931DDEE}" type="slidenum">
              <a:rPr lang="en-US" smtClean="0"/>
              <a:pPr/>
              <a:t>19</a:t>
            </a:fld>
            <a:endParaRPr lang="en-US"/>
          </a:p>
        </p:txBody>
      </p:sp>
    </p:spTree>
    <p:extLst>
      <p:ext uri="{BB962C8B-B14F-4D97-AF65-F5344CB8AC3E}">
        <p14:creationId xmlns:p14="http://schemas.microsoft.com/office/powerpoint/2010/main" val="5473517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Diana</a:t>
            </a:r>
            <a:endParaRPr lang="en-US" dirty="0"/>
          </a:p>
        </p:txBody>
      </p:sp>
      <p:sp>
        <p:nvSpPr>
          <p:cNvPr id="4" name="Slide Number Placeholder 3"/>
          <p:cNvSpPr>
            <a:spLocks noGrp="1"/>
          </p:cNvSpPr>
          <p:nvPr>
            <p:ph type="sldNum" sz="quarter" idx="10"/>
          </p:nvPr>
        </p:nvSpPr>
        <p:spPr/>
        <p:txBody>
          <a:bodyPr/>
          <a:lstStyle/>
          <a:p>
            <a:fld id="{5EFCD6A6-42C9-41AB-A917-E872B40E4DCB}" type="slidenum">
              <a:rPr lang="en-US" smtClean="0"/>
              <a:t>20</a:t>
            </a:fld>
            <a:endParaRPr lang="en-US"/>
          </a:p>
        </p:txBody>
      </p:sp>
    </p:spTree>
    <p:extLst>
      <p:ext uri="{BB962C8B-B14F-4D97-AF65-F5344CB8AC3E}">
        <p14:creationId xmlns:p14="http://schemas.microsoft.com/office/powerpoint/2010/main" val="102559094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Diana introduces Tiana</a:t>
            </a:r>
            <a:endParaRPr lang="en-US" dirty="0"/>
          </a:p>
        </p:txBody>
      </p:sp>
      <p:sp>
        <p:nvSpPr>
          <p:cNvPr id="4" name="Slide Number Placeholder 3"/>
          <p:cNvSpPr>
            <a:spLocks noGrp="1"/>
          </p:cNvSpPr>
          <p:nvPr>
            <p:ph type="sldNum" sz="quarter" idx="10"/>
          </p:nvPr>
        </p:nvSpPr>
        <p:spPr/>
        <p:txBody>
          <a:bodyPr/>
          <a:lstStyle/>
          <a:p>
            <a:fld id="{BD0316AE-E7D9-4EC2-AA85-0BD6E931DDEE}" type="slidenum">
              <a:rPr lang="en-US" smtClean="0"/>
              <a:pPr/>
              <a:t>21</a:t>
            </a:fld>
            <a:endParaRPr lang="en-US"/>
          </a:p>
        </p:txBody>
      </p:sp>
    </p:spTree>
    <p:extLst>
      <p:ext uri="{BB962C8B-B14F-4D97-AF65-F5344CB8AC3E}">
        <p14:creationId xmlns:p14="http://schemas.microsoft.com/office/powerpoint/2010/main" val="94544681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Tiana</a:t>
            </a:r>
            <a:endParaRPr lang="en-US" dirty="0"/>
          </a:p>
        </p:txBody>
      </p:sp>
      <p:sp>
        <p:nvSpPr>
          <p:cNvPr id="4" name="Slide Number Placeholder 3"/>
          <p:cNvSpPr>
            <a:spLocks noGrp="1"/>
          </p:cNvSpPr>
          <p:nvPr>
            <p:ph type="sldNum" sz="quarter" idx="10"/>
          </p:nvPr>
        </p:nvSpPr>
        <p:spPr/>
        <p:txBody>
          <a:bodyPr/>
          <a:lstStyle/>
          <a:p>
            <a:fld id="{BD0316AE-E7D9-4EC2-AA85-0BD6E931DDEE}" type="slidenum">
              <a:rPr lang="en-US" smtClean="0"/>
              <a:pPr/>
              <a:t>22</a:t>
            </a:fld>
            <a:endParaRPr lang="en-US"/>
          </a:p>
        </p:txBody>
      </p:sp>
    </p:spTree>
    <p:extLst>
      <p:ext uri="{BB962C8B-B14F-4D97-AF65-F5344CB8AC3E}">
        <p14:creationId xmlns:p14="http://schemas.microsoft.com/office/powerpoint/2010/main" val="401937303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Tiana</a:t>
            </a:r>
            <a:endParaRPr lang="en-US" dirty="0"/>
          </a:p>
        </p:txBody>
      </p:sp>
      <p:sp>
        <p:nvSpPr>
          <p:cNvPr id="4" name="Slide Number Placeholder 3"/>
          <p:cNvSpPr>
            <a:spLocks noGrp="1"/>
          </p:cNvSpPr>
          <p:nvPr>
            <p:ph type="sldNum" sz="quarter" idx="10"/>
          </p:nvPr>
        </p:nvSpPr>
        <p:spPr/>
        <p:txBody>
          <a:bodyPr/>
          <a:lstStyle/>
          <a:p>
            <a:fld id="{BD0316AE-E7D9-4EC2-AA85-0BD6E931DDEE}" type="slidenum">
              <a:rPr lang="en-US" smtClean="0"/>
              <a:pPr/>
              <a:t>23</a:t>
            </a:fld>
            <a:endParaRPr lang="en-US"/>
          </a:p>
        </p:txBody>
      </p:sp>
    </p:spTree>
    <p:extLst>
      <p:ext uri="{BB962C8B-B14F-4D97-AF65-F5344CB8AC3E}">
        <p14:creationId xmlns:p14="http://schemas.microsoft.com/office/powerpoint/2010/main" val="362655599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Tiana</a:t>
            </a:r>
            <a:endParaRPr lang="en-US" dirty="0"/>
          </a:p>
        </p:txBody>
      </p:sp>
      <p:sp>
        <p:nvSpPr>
          <p:cNvPr id="4" name="Slide Number Placeholder 3"/>
          <p:cNvSpPr>
            <a:spLocks noGrp="1"/>
          </p:cNvSpPr>
          <p:nvPr>
            <p:ph type="sldNum" sz="quarter" idx="10"/>
          </p:nvPr>
        </p:nvSpPr>
        <p:spPr/>
        <p:txBody>
          <a:bodyPr/>
          <a:lstStyle/>
          <a:p>
            <a:fld id="{BD0316AE-E7D9-4EC2-AA85-0BD6E931DDEE}" type="slidenum">
              <a:rPr lang="en-US" smtClean="0"/>
              <a:pPr/>
              <a:t>24</a:t>
            </a:fld>
            <a:endParaRPr lang="en-US"/>
          </a:p>
        </p:txBody>
      </p:sp>
    </p:spTree>
    <p:extLst>
      <p:ext uri="{BB962C8B-B14F-4D97-AF65-F5344CB8AC3E}">
        <p14:creationId xmlns:p14="http://schemas.microsoft.com/office/powerpoint/2010/main" val="320619510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Tiana</a:t>
            </a:r>
            <a:endParaRPr lang="en-US" dirty="0"/>
          </a:p>
        </p:txBody>
      </p:sp>
      <p:sp>
        <p:nvSpPr>
          <p:cNvPr id="4" name="Slide Number Placeholder 3"/>
          <p:cNvSpPr>
            <a:spLocks noGrp="1"/>
          </p:cNvSpPr>
          <p:nvPr>
            <p:ph type="sldNum" sz="quarter" idx="10"/>
          </p:nvPr>
        </p:nvSpPr>
        <p:spPr/>
        <p:txBody>
          <a:bodyPr/>
          <a:lstStyle/>
          <a:p>
            <a:fld id="{BD0316AE-E7D9-4EC2-AA85-0BD6E931DDEE}" type="slidenum">
              <a:rPr lang="en-US" smtClean="0"/>
              <a:pPr/>
              <a:t>25</a:t>
            </a:fld>
            <a:endParaRPr lang="en-US"/>
          </a:p>
        </p:txBody>
      </p:sp>
    </p:spTree>
    <p:extLst>
      <p:ext uri="{BB962C8B-B14F-4D97-AF65-F5344CB8AC3E}">
        <p14:creationId xmlns:p14="http://schemas.microsoft.com/office/powerpoint/2010/main" val="406545517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Becky</a:t>
            </a:r>
            <a:endParaRPr lang="en-US" dirty="0"/>
          </a:p>
        </p:txBody>
      </p:sp>
      <p:sp>
        <p:nvSpPr>
          <p:cNvPr id="4" name="Slide Number Placeholder 3"/>
          <p:cNvSpPr>
            <a:spLocks noGrp="1"/>
          </p:cNvSpPr>
          <p:nvPr>
            <p:ph type="sldNum" sz="quarter" idx="10"/>
          </p:nvPr>
        </p:nvSpPr>
        <p:spPr/>
        <p:txBody>
          <a:bodyPr/>
          <a:lstStyle/>
          <a:p>
            <a:fld id="{5EFCD6A6-42C9-41AB-A917-E872B40E4DCB}" type="slidenum">
              <a:rPr lang="en-US" smtClean="0"/>
              <a:t>26</a:t>
            </a:fld>
            <a:endParaRPr lang="en-US"/>
          </a:p>
        </p:txBody>
      </p:sp>
    </p:spTree>
    <p:extLst>
      <p:ext uri="{BB962C8B-B14F-4D97-AF65-F5344CB8AC3E}">
        <p14:creationId xmlns:p14="http://schemas.microsoft.com/office/powerpoint/2010/main" val="178595220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D0316AE-E7D9-4EC2-AA85-0BD6E931DDEE}" type="slidenum">
              <a:rPr lang="en-US" smtClean="0"/>
              <a:pPr/>
              <a:t>27</a:t>
            </a:fld>
            <a:endParaRPr lang="en-US"/>
          </a:p>
        </p:txBody>
      </p:sp>
    </p:spTree>
    <p:extLst>
      <p:ext uri="{BB962C8B-B14F-4D97-AF65-F5344CB8AC3E}">
        <p14:creationId xmlns:p14="http://schemas.microsoft.com/office/powerpoint/2010/main" val="31629635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Jenn/Sarah</a:t>
            </a:r>
          </a:p>
          <a:p>
            <a:endParaRPr lang="en-US" dirty="0" smtClean="0"/>
          </a:p>
          <a:p>
            <a:r>
              <a:rPr lang="en-US" dirty="0" smtClean="0"/>
              <a:t>Today’s webinar</a:t>
            </a:r>
            <a:r>
              <a:rPr lang="en-US" baseline="0" dirty="0" smtClean="0"/>
              <a:t> is going to review the project initiated by SF Marin Food Bank, with an overview of how the project was set up, the participants that were recruited, what was learned from the project and some next steps. </a:t>
            </a:r>
          </a:p>
          <a:p>
            <a:endParaRPr lang="en-US" baseline="0" dirty="0" smtClean="0"/>
          </a:p>
          <a:p>
            <a:r>
              <a:rPr lang="en-US" baseline="0" dirty="0" smtClean="0"/>
              <a:t>We’ll also be covering how the findings from this project could inspire innovative ways to engage and create improvements in your own counties. </a:t>
            </a:r>
          </a:p>
          <a:p>
            <a:endParaRPr lang="en-US" baseline="0" dirty="0" smtClean="0"/>
          </a:p>
          <a:p>
            <a:r>
              <a:rPr lang="en-US" baseline="0" dirty="0" smtClean="0"/>
              <a:t>And we’ll have some time for Q&amp;A at the end. </a:t>
            </a:r>
          </a:p>
          <a:p>
            <a:endParaRPr lang="en-US" baseline="0" dirty="0" smtClean="0"/>
          </a:p>
          <a:p>
            <a:r>
              <a:rPr lang="en-US" dirty="0" smtClean="0"/>
              <a:t>You</a:t>
            </a:r>
            <a:r>
              <a:rPr lang="en-US" baseline="0" dirty="0" smtClean="0"/>
              <a:t> should have, on the side bar of the webinar, a place to enter your questions throughout the webinar. </a:t>
            </a:r>
            <a:endParaRPr lang="en-US" dirty="0"/>
          </a:p>
        </p:txBody>
      </p:sp>
      <p:sp>
        <p:nvSpPr>
          <p:cNvPr id="4" name="Slide Number Placeholder 3"/>
          <p:cNvSpPr>
            <a:spLocks noGrp="1"/>
          </p:cNvSpPr>
          <p:nvPr>
            <p:ph type="sldNum" sz="quarter" idx="10"/>
          </p:nvPr>
        </p:nvSpPr>
        <p:spPr/>
        <p:txBody>
          <a:bodyPr/>
          <a:lstStyle/>
          <a:p>
            <a:fld id="{BD0316AE-E7D9-4EC2-AA85-0BD6E931DDEE}" type="slidenum">
              <a:rPr lang="en-US" smtClean="0"/>
              <a:pPr/>
              <a:t>2</a:t>
            </a:fld>
            <a:endParaRPr lang="en-US"/>
          </a:p>
        </p:txBody>
      </p:sp>
    </p:spTree>
    <p:extLst>
      <p:ext uri="{BB962C8B-B14F-4D97-AF65-F5344CB8AC3E}">
        <p14:creationId xmlns:p14="http://schemas.microsoft.com/office/powerpoint/2010/main" val="362893823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Jenn/Sarah</a:t>
            </a:r>
          </a:p>
          <a:p>
            <a:endParaRPr lang="en-US" dirty="0" smtClean="0"/>
          </a:p>
          <a:p>
            <a:r>
              <a:rPr lang="en-US" dirty="0" smtClean="0"/>
              <a:t>Becky </a:t>
            </a:r>
            <a:r>
              <a:rPr lang="en-US" dirty="0" err="1" smtClean="0"/>
              <a:t>Gershon</a:t>
            </a:r>
            <a:r>
              <a:rPr lang="en-US" dirty="0" smtClean="0"/>
              <a:t>,</a:t>
            </a:r>
            <a:r>
              <a:rPr lang="en-US" baseline="0" dirty="0" smtClean="0"/>
              <a:t> who is the Policy and Advocacy Director for SF Marin Food Bank and has a lot of experience in anti-hunger work including community focused research.</a:t>
            </a:r>
          </a:p>
          <a:p>
            <a:endParaRPr lang="en-US" baseline="0" dirty="0" smtClean="0"/>
          </a:p>
          <a:p>
            <a:r>
              <a:rPr lang="en-US" baseline="0" dirty="0" smtClean="0"/>
              <a:t>Diana Jensen, who is the Policy and Advocacy Senior Analyst for SF Marin Food Bank and has an extensive background in policy work and high level analysis for social service programs, including research and data visualization. </a:t>
            </a:r>
          </a:p>
          <a:p>
            <a:endParaRPr lang="en-US" baseline="0" dirty="0" smtClean="0"/>
          </a:p>
          <a:p>
            <a:r>
              <a:rPr lang="en-US" baseline="0" dirty="0" smtClean="0"/>
              <a:t>And we’ll also hear from Tiana Wertheim, </a:t>
            </a:r>
            <a:r>
              <a:rPr lang="en-US" baseline="0" smtClean="0"/>
              <a:t>Analyst  with SFO </a:t>
            </a:r>
            <a:r>
              <a:rPr lang="en-US" baseline="0" dirty="0" smtClean="0"/>
              <a:t>Human Services. </a:t>
            </a:r>
          </a:p>
          <a:p>
            <a:endParaRPr lang="en-US" baseline="0" dirty="0" smtClean="0"/>
          </a:p>
          <a:p>
            <a:r>
              <a:rPr lang="en-US" baseline="0" dirty="0" smtClean="0"/>
              <a:t>So without further ado, I’ll hand things over to …  Becky?</a:t>
            </a:r>
            <a:endParaRPr lang="en-US" dirty="0"/>
          </a:p>
        </p:txBody>
      </p:sp>
      <p:sp>
        <p:nvSpPr>
          <p:cNvPr id="4" name="Slide Number Placeholder 3"/>
          <p:cNvSpPr>
            <a:spLocks noGrp="1"/>
          </p:cNvSpPr>
          <p:nvPr>
            <p:ph type="sldNum" sz="quarter" idx="10"/>
          </p:nvPr>
        </p:nvSpPr>
        <p:spPr/>
        <p:txBody>
          <a:bodyPr/>
          <a:lstStyle/>
          <a:p>
            <a:fld id="{BD0316AE-E7D9-4EC2-AA85-0BD6E931DDEE}" type="slidenum">
              <a:rPr lang="en-US" smtClean="0"/>
              <a:pPr/>
              <a:t>3</a:t>
            </a:fld>
            <a:endParaRPr lang="en-US"/>
          </a:p>
        </p:txBody>
      </p:sp>
    </p:spTree>
    <p:extLst>
      <p:ext uri="{BB962C8B-B14F-4D97-AF65-F5344CB8AC3E}">
        <p14:creationId xmlns:p14="http://schemas.microsoft.com/office/powerpoint/2010/main" val="335289318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D0316AE-E7D9-4EC2-AA85-0BD6E931DDEE}" type="slidenum">
              <a:rPr lang="en-US" smtClean="0"/>
              <a:pPr/>
              <a:t>4</a:t>
            </a:fld>
            <a:endParaRPr lang="en-US"/>
          </a:p>
        </p:txBody>
      </p:sp>
    </p:spTree>
    <p:extLst>
      <p:ext uri="{BB962C8B-B14F-4D97-AF65-F5344CB8AC3E}">
        <p14:creationId xmlns:p14="http://schemas.microsoft.com/office/powerpoint/2010/main" val="259572765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Becky</a:t>
            </a:r>
            <a:endParaRPr lang="en-US" baseline="0" dirty="0" smtClean="0"/>
          </a:p>
        </p:txBody>
      </p:sp>
      <p:sp>
        <p:nvSpPr>
          <p:cNvPr id="4" name="Slide Number Placeholder 3"/>
          <p:cNvSpPr>
            <a:spLocks noGrp="1"/>
          </p:cNvSpPr>
          <p:nvPr>
            <p:ph type="sldNum" sz="quarter" idx="10"/>
          </p:nvPr>
        </p:nvSpPr>
        <p:spPr/>
        <p:txBody>
          <a:bodyPr/>
          <a:lstStyle/>
          <a:p>
            <a:fld id="{BD0316AE-E7D9-4EC2-AA85-0BD6E931DDEE}" type="slidenum">
              <a:rPr lang="en-US" smtClean="0"/>
              <a:pPr/>
              <a:t>5</a:t>
            </a:fld>
            <a:endParaRPr lang="en-US"/>
          </a:p>
        </p:txBody>
      </p:sp>
    </p:spTree>
    <p:extLst>
      <p:ext uri="{BB962C8B-B14F-4D97-AF65-F5344CB8AC3E}">
        <p14:creationId xmlns:p14="http://schemas.microsoft.com/office/powerpoint/2010/main" val="206548483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Becky</a:t>
            </a:r>
            <a:endParaRPr lang="en-US" baseline="0" dirty="0" smtClean="0"/>
          </a:p>
        </p:txBody>
      </p:sp>
      <p:sp>
        <p:nvSpPr>
          <p:cNvPr id="4" name="Slide Number Placeholder 3"/>
          <p:cNvSpPr>
            <a:spLocks noGrp="1"/>
          </p:cNvSpPr>
          <p:nvPr>
            <p:ph type="sldNum" sz="quarter" idx="10"/>
          </p:nvPr>
        </p:nvSpPr>
        <p:spPr/>
        <p:txBody>
          <a:bodyPr/>
          <a:lstStyle/>
          <a:p>
            <a:fld id="{BD0316AE-E7D9-4EC2-AA85-0BD6E931DDEE}" type="slidenum">
              <a:rPr lang="en-US" smtClean="0"/>
              <a:pPr/>
              <a:t>6</a:t>
            </a:fld>
            <a:endParaRPr lang="en-US"/>
          </a:p>
        </p:txBody>
      </p:sp>
    </p:spTree>
    <p:extLst>
      <p:ext uri="{BB962C8B-B14F-4D97-AF65-F5344CB8AC3E}">
        <p14:creationId xmlns:p14="http://schemas.microsoft.com/office/powerpoint/2010/main" val="76656444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Becky</a:t>
            </a:r>
            <a:endParaRPr lang="en-US" baseline="0" dirty="0" smtClean="0"/>
          </a:p>
        </p:txBody>
      </p:sp>
      <p:sp>
        <p:nvSpPr>
          <p:cNvPr id="4" name="Slide Number Placeholder 3"/>
          <p:cNvSpPr>
            <a:spLocks noGrp="1"/>
          </p:cNvSpPr>
          <p:nvPr>
            <p:ph type="sldNum" sz="quarter" idx="10"/>
          </p:nvPr>
        </p:nvSpPr>
        <p:spPr/>
        <p:txBody>
          <a:bodyPr/>
          <a:lstStyle/>
          <a:p>
            <a:fld id="{BD0316AE-E7D9-4EC2-AA85-0BD6E931DDEE}" type="slidenum">
              <a:rPr lang="en-US" smtClean="0"/>
              <a:pPr/>
              <a:t>7</a:t>
            </a:fld>
            <a:endParaRPr lang="en-US"/>
          </a:p>
        </p:txBody>
      </p:sp>
    </p:spTree>
    <p:extLst>
      <p:ext uri="{BB962C8B-B14F-4D97-AF65-F5344CB8AC3E}">
        <p14:creationId xmlns:p14="http://schemas.microsoft.com/office/powerpoint/2010/main" val="150494276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Becky</a:t>
            </a:r>
            <a:endParaRPr lang="en-US" baseline="0" dirty="0" smtClean="0"/>
          </a:p>
        </p:txBody>
      </p:sp>
      <p:sp>
        <p:nvSpPr>
          <p:cNvPr id="4" name="Slide Number Placeholder 3"/>
          <p:cNvSpPr>
            <a:spLocks noGrp="1"/>
          </p:cNvSpPr>
          <p:nvPr>
            <p:ph type="sldNum" sz="quarter" idx="10"/>
          </p:nvPr>
        </p:nvSpPr>
        <p:spPr/>
        <p:txBody>
          <a:bodyPr/>
          <a:lstStyle/>
          <a:p>
            <a:fld id="{BD0316AE-E7D9-4EC2-AA85-0BD6E931DDEE}" type="slidenum">
              <a:rPr lang="en-US" smtClean="0"/>
              <a:pPr/>
              <a:t>8</a:t>
            </a:fld>
            <a:endParaRPr lang="en-US"/>
          </a:p>
        </p:txBody>
      </p:sp>
    </p:spTree>
    <p:extLst>
      <p:ext uri="{BB962C8B-B14F-4D97-AF65-F5344CB8AC3E}">
        <p14:creationId xmlns:p14="http://schemas.microsoft.com/office/powerpoint/2010/main" val="331399841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dirty="0"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4" name="Date Placeholder 3"/>
          <p:cNvSpPr>
            <a:spLocks noGrp="1"/>
          </p:cNvSpPr>
          <p:nvPr>
            <p:ph type="dt" sz="half" idx="10"/>
          </p:nvPr>
        </p:nvSpPr>
        <p:spPr/>
        <p:txBody>
          <a:bodyPr/>
          <a:lstStyle/>
          <a:p>
            <a:fld id="{F6C4F117-8B41-4887-9008-340C9D3E0A9F}" type="datetime1">
              <a:rPr lang="en-US" smtClean="0"/>
              <a:pPr/>
              <a:t>11/17/2015</a:t>
            </a:fld>
            <a:endParaRPr lang="en-US"/>
          </a:p>
        </p:txBody>
      </p:sp>
      <p:sp>
        <p:nvSpPr>
          <p:cNvPr id="6" name="Slide Number Placeholder 5"/>
          <p:cNvSpPr>
            <a:spLocks noGrp="1"/>
          </p:cNvSpPr>
          <p:nvPr>
            <p:ph type="sldNum" sz="quarter" idx="12"/>
          </p:nvPr>
        </p:nvSpPr>
        <p:spPr/>
        <p:txBody>
          <a:bodyPr/>
          <a:lstStyle/>
          <a:p>
            <a:fld id="{3C5EEE27-9513-48B6-A48A-D190B9CB4B7A}" type="slidenum">
              <a:rPr lang="en-US" smtClean="0"/>
              <a:pPr/>
              <a:t>‹#›</a:t>
            </a:fld>
            <a:endParaRPr lang="en-US"/>
          </a:p>
        </p:txBody>
      </p:sp>
      <p:grpSp>
        <p:nvGrpSpPr>
          <p:cNvPr id="16" name="Group 15"/>
          <p:cNvGrpSpPr/>
          <p:nvPr userDrawn="1"/>
        </p:nvGrpSpPr>
        <p:grpSpPr>
          <a:xfrm>
            <a:off x="0" y="228600"/>
            <a:ext cx="9144000" cy="76200"/>
            <a:chOff x="0" y="1600200"/>
            <a:chExt cx="9144000" cy="76200"/>
          </a:xfrm>
        </p:grpSpPr>
        <p:sp>
          <p:nvSpPr>
            <p:cNvPr id="17" name="Rectangle 16"/>
            <p:cNvSpPr/>
            <p:nvPr userDrawn="1"/>
          </p:nvSpPr>
          <p:spPr>
            <a:xfrm>
              <a:off x="2286000" y="1600200"/>
              <a:ext cx="2286000" cy="76200"/>
            </a:xfrm>
            <a:prstGeom prst="rect">
              <a:avLst/>
            </a:prstGeom>
            <a:solidFill>
              <a:srgbClr val="92BCD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userDrawn="1"/>
          </p:nvSpPr>
          <p:spPr>
            <a:xfrm>
              <a:off x="4572000" y="1600200"/>
              <a:ext cx="2286000" cy="76200"/>
            </a:xfrm>
            <a:prstGeom prst="rect">
              <a:avLst/>
            </a:prstGeom>
            <a:solidFill>
              <a:srgbClr val="005E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p:cNvSpPr/>
            <p:nvPr userDrawn="1"/>
          </p:nvSpPr>
          <p:spPr>
            <a:xfrm>
              <a:off x="6858000" y="1600200"/>
              <a:ext cx="2286000" cy="76200"/>
            </a:xfrm>
            <a:prstGeom prst="rect">
              <a:avLst/>
            </a:prstGeom>
            <a:solidFill>
              <a:srgbClr val="80B62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p:cNvSpPr/>
            <p:nvPr userDrawn="1"/>
          </p:nvSpPr>
          <p:spPr>
            <a:xfrm>
              <a:off x="0" y="1600200"/>
              <a:ext cx="2286000" cy="76200"/>
            </a:xfrm>
            <a:prstGeom prst="rect">
              <a:avLst/>
            </a:prstGeom>
            <a:solidFill>
              <a:srgbClr val="0098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21" name="Picture 20" descr="Alliance_Logo.jpg"/>
          <p:cNvPicPr>
            <a:picLocks noChangeAspect="1"/>
          </p:cNvPicPr>
          <p:nvPr userDrawn="1"/>
        </p:nvPicPr>
        <p:blipFill>
          <a:blip r:embed="rId2" cstate="print"/>
          <a:stretch>
            <a:fillRect/>
          </a:stretch>
        </p:blipFill>
        <p:spPr>
          <a:xfrm>
            <a:off x="2514600" y="609600"/>
            <a:ext cx="4114800" cy="2743200"/>
          </a:xfrm>
          <a:prstGeom prst="rect">
            <a:avLst/>
          </a:prstGeom>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1D6C92C-5B04-4522-AC7D-5F2CAC48CF47}" type="datetime1">
              <a:rPr lang="en-US" smtClean="0"/>
              <a:pPr/>
              <a:t>11/17/2015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C5EEE27-9513-48B6-A48A-D190B9CB4B7A}"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12E74FF-1FF5-434D-B244-08307DDA5B12}" type="datetime1">
              <a:rPr lang="en-US" smtClean="0"/>
              <a:pPr/>
              <a:t>11/17/2015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C5EEE27-9513-48B6-A48A-D190B9CB4B7A}"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685800"/>
            <a:ext cx="8229600" cy="884238"/>
          </a:xfrm>
        </p:spPr>
        <p:txBody>
          <a:bodyPr/>
          <a:lstStyle/>
          <a:p>
            <a:r>
              <a:rPr lang="en-US" dirty="0" smtClean="0"/>
              <a:t>Click to edit Master title style</a:t>
            </a:r>
            <a:endParaRPr lang="en-US" dirty="0"/>
          </a:p>
        </p:txBody>
      </p:sp>
      <p:sp>
        <p:nvSpPr>
          <p:cNvPr id="3" name="Content Placeholder 2"/>
          <p:cNvSpPr>
            <a:spLocks noGrp="1"/>
          </p:cNvSpPr>
          <p:nvPr>
            <p:ph idx="1"/>
          </p:nvPr>
        </p:nvSpPr>
        <p:spPr>
          <a:xfrm>
            <a:off x="457200" y="1905000"/>
            <a:ext cx="8229600" cy="4221163"/>
          </a:xfrm>
        </p:spPr>
        <p:txBody>
          <a:bodyPr>
            <a:normAutofit/>
          </a:bodyPr>
          <a:lstStyle>
            <a:lvl1pPr>
              <a:buClr>
                <a:srgbClr val="005E80"/>
              </a:buClr>
              <a:buFont typeface="Wingdings" pitchFamily="2" charset="2"/>
              <a:buChar char="§"/>
              <a:defRPr sz="2800" b="0"/>
            </a:lvl1pPr>
            <a:lvl2pPr>
              <a:defRPr sz="2400" b="0"/>
            </a:lvl2pPr>
            <a:lvl3pPr>
              <a:defRPr sz="2000" b="0"/>
            </a:lvl3pPr>
            <a:lvl4pPr>
              <a:defRPr sz="1800" b="0"/>
            </a:lvl4pPr>
            <a:lvl5pPr>
              <a:defRPr sz="1800" b="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EE71B748-5FA0-469A-9DDB-EE34254C189D}" type="datetime1">
              <a:rPr lang="en-US" smtClean="0"/>
              <a:pPr/>
              <a:t>11/17/2015</a:t>
            </a:fld>
            <a:endParaRPr lang="en-US" dirty="0"/>
          </a:p>
        </p:txBody>
      </p:sp>
      <p:sp>
        <p:nvSpPr>
          <p:cNvPr id="5" name="Footer Placeholder 4"/>
          <p:cNvSpPr>
            <a:spLocks noGrp="1"/>
          </p:cNvSpPr>
          <p:nvPr>
            <p:ph type="ftr" sz="quarter" idx="11"/>
          </p:nvPr>
        </p:nvSpPr>
        <p:spPr>
          <a:xfrm>
            <a:off x="2971800" y="6356350"/>
            <a:ext cx="3124200" cy="365125"/>
          </a:xfrm>
        </p:spPr>
        <p:txBody>
          <a:bodyPr/>
          <a:lstStyle>
            <a:lvl1pPr>
              <a:defRPr i="1">
                <a:solidFill>
                  <a:schemeClr val="tx1">
                    <a:lumMod val="50000"/>
                    <a:lumOff val="50000"/>
                  </a:schemeClr>
                </a:solidFill>
              </a:defRPr>
            </a:lvl1pPr>
          </a:lstStyle>
          <a:p>
            <a:endParaRPr lang="en-US" dirty="0" smtClean="0"/>
          </a:p>
        </p:txBody>
      </p:sp>
      <p:sp>
        <p:nvSpPr>
          <p:cNvPr id="6" name="Slide Number Placeholder 5"/>
          <p:cNvSpPr>
            <a:spLocks noGrp="1"/>
          </p:cNvSpPr>
          <p:nvPr>
            <p:ph type="sldNum" sz="quarter" idx="12"/>
          </p:nvPr>
        </p:nvSpPr>
        <p:spPr/>
        <p:txBody>
          <a:bodyPr/>
          <a:lstStyle>
            <a:lvl1pPr>
              <a:defRPr>
                <a:solidFill>
                  <a:schemeClr val="tx1">
                    <a:lumMod val="50000"/>
                    <a:lumOff val="50000"/>
                  </a:schemeClr>
                </a:solidFill>
              </a:defRPr>
            </a:lvl1pPr>
          </a:lstStyle>
          <a:p>
            <a:fld id="{E6973580-44AE-4068-AA1B-B06645AB5068}" type="slidenum">
              <a:rPr lang="en-US" smtClean="0"/>
              <a:pPr/>
              <a:t>‹#›</a:t>
            </a:fld>
            <a:r>
              <a:rPr lang="en-US" dirty="0" smtClean="0"/>
              <a:t>/29</a:t>
            </a:r>
            <a:endParaRPr lang="en-US" dirty="0"/>
          </a:p>
        </p:txBody>
      </p:sp>
      <p:grpSp>
        <p:nvGrpSpPr>
          <p:cNvPr id="8" name="Group 7"/>
          <p:cNvGrpSpPr/>
          <p:nvPr userDrawn="1"/>
        </p:nvGrpSpPr>
        <p:grpSpPr>
          <a:xfrm>
            <a:off x="0" y="228600"/>
            <a:ext cx="9144000" cy="76200"/>
            <a:chOff x="0" y="1600200"/>
            <a:chExt cx="9144000" cy="76200"/>
          </a:xfrm>
        </p:grpSpPr>
        <p:sp>
          <p:nvSpPr>
            <p:cNvPr id="9" name="Rectangle 8"/>
            <p:cNvSpPr/>
            <p:nvPr userDrawn="1"/>
          </p:nvSpPr>
          <p:spPr>
            <a:xfrm>
              <a:off x="2286000" y="1600200"/>
              <a:ext cx="2286000" cy="76200"/>
            </a:xfrm>
            <a:prstGeom prst="rect">
              <a:avLst/>
            </a:prstGeom>
            <a:solidFill>
              <a:srgbClr val="92BCD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userDrawn="1"/>
          </p:nvSpPr>
          <p:spPr>
            <a:xfrm>
              <a:off x="4572000" y="1600200"/>
              <a:ext cx="2286000" cy="76200"/>
            </a:xfrm>
            <a:prstGeom prst="rect">
              <a:avLst/>
            </a:prstGeom>
            <a:solidFill>
              <a:srgbClr val="005E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userDrawn="1"/>
          </p:nvSpPr>
          <p:spPr>
            <a:xfrm>
              <a:off x="6858000" y="1600200"/>
              <a:ext cx="2286000" cy="76200"/>
            </a:xfrm>
            <a:prstGeom prst="rect">
              <a:avLst/>
            </a:prstGeom>
            <a:solidFill>
              <a:srgbClr val="80B62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userDrawn="1"/>
          </p:nvSpPr>
          <p:spPr>
            <a:xfrm>
              <a:off x="0" y="1600200"/>
              <a:ext cx="2286000" cy="76200"/>
            </a:xfrm>
            <a:prstGeom prst="rect">
              <a:avLst/>
            </a:prstGeom>
            <a:solidFill>
              <a:srgbClr val="0098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3" name="Picture 12" descr="atc logo.png"/>
          <p:cNvPicPr>
            <a:picLocks noChangeAspect="1"/>
          </p:cNvPicPr>
          <p:nvPr userDrawn="1"/>
        </p:nvPicPr>
        <p:blipFill>
          <a:blip r:embed="rId2" cstate="print"/>
          <a:stretch>
            <a:fillRect/>
          </a:stretch>
        </p:blipFill>
        <p:spPr>
          <a:xfrm>
            <a:off x="228600" y="6215380"/>
            <a:ext cx="822965" cy="500637"/>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BF5940B-3748-4BA7-8C47-FB283A541712}" type="datetime1">
              <a:rPr lang="en-US" smtClean="0"/>
              <a:pPr/>
              <a:t>11/17/2015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C5EEE27-9513-48B6-A48A-D190B9CB4B7A}"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3CD5D84A-966B-4CB1-AE2E-DE7AA882C293}" type="datetime1">
              <a:rPr lang="en-US" smtClean="0"/>
              <a:pPr/>
              <a:t>11/17/2015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C5EEE27-9513-48B6-A48A-D190B9CB4B7A}"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C91CA1F1-768E-4DAA-8BC2-E71C3312E7CF}" type="datetime1">
              <a:rPr lang="en-US" smtClean="0"/>
              <a:pPr/>
              <a:t>11/17/2015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C5EEE27-9513-48B6-A48A-D190B9CB4B7A}"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B13C2F4-ABB8-48F1-9C81-71EE79768775}" type="datetime1">
              <a:rPr lang="en-US" smtClean="0"/>
              <a:pPr/>
              <a:t>11/17/2015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C5EEE27-9513-48B6-A48A-D190B9CB4B7A}"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1BA134B-0960-45DC-9608-F7ACD09F2F26}" type="datetime1">
              <a:rPr lang="en-US" smtClean="0"/>
              <a:pPr/>
              <a:t>11/17/2015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C5EEE27-9513-48B6-A48A-D190B9CB4B7A}"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ED4DBCC-E619-4F91-9242-57B0458CA7DB}" type="datetime1">
              <a:rPr lang="en-US" smtClean="0"/>
              <a:pPr/>
              <a:t>11/17/2015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C5EEE27-9513-48B6-A48A-D190B9CB4B7A}"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71BFE3A-4269-4C2E-9CFE-5321F61C583F}" type="datetime1">
              <a:rPr lang="en-US" smtClean="0"/>
              <a:pPr/>
              <a:t>11/17/2015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C5EEE27-9513-48B6-A48A-D190B9CB4B7A}"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50BEC2A-B2C0-4042-9871-4737CA780190}" type="datetime1">
              <a:rPr lang="en-US" smtClean="0"/>
              <a:pPr/>
              <a:t>11/17/2015</a:t>
            </a:fld>
            <a:endParaRPr lang="en-US" dirty="0"/>
          </a:p>
        </p:txBody>
      </p:sp>
      <p:sp>
        <p:nvSpPr>
          <p:cNvPr id="5" name="Footer Placeholder 4"/>
          <p:cNvSpPr>
            <a:spLocks noGrp="1"/>
          </p:cNvSpPr>
          <p:nvPr>
            <p:ph type="ftr" sz="quarter" idx="3"/>
          </p:nvPr>
        </p:nvSpPr>
        <p:spPr>
          <a:xfrm>
            <a:off x="3124200" y="6356350"/>
            <a:ext cx="2971800" cy="365125"/>
          </a:xfrm>
          <a:prstGeom prst="rect">
            <a:avLst/>
          </a:prstGeom>
        </p:spPr>
        <p:txBody>
          <a:bodyPr vert="horz" lIns="91440" tIns="45720" rIns="91440" bIns="45720" rtlCol="0" anchor="ctr"/>
          <a:lstStyle>
            <a:lvl1pPr algn="ctr">
              <a:defRPr sz="1200" i="1">
                <a:solidFill>
                  <a:schemeClr val="tx1">
                    <a:tint val="75000"/>
                  </a:schemeClr>
                </a:solidFill>
                <a:latin typeface="Myriad Pro" pitchFamily="34" charset="0"/>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C5EEE27-9513-48B6-A48A-D190B9CB4B7A}" type="slidenum">
              <a:rPr lang="en-US" smtClean="0"/>
              <a:pPr/>
              <a:t>‹#›</a:t>
            </a:fld>
            <a:r>
              <a:rPr lang="en-US" dirty="0" smtClean="0"/>
              <a:t>/29</a:t>
            </a:r>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algn="ctr" defTabSz="914400" rtl="0" eaLnBrk="1" latinLnBrk="0" hangingPunct="1">
        <a:spcBef>
          <a:spcPct val="0"/>
        </a:spcBef>
        <a:buNone/>
        <a:defRPr sz="4400" kern="1200">
          <a:solidFill>
            <a:schemeClr val="tx1"/>
          </a:solidFill>
          <a:latin typeface="Myriad Pro" pitchFamily="34" charset="0"/>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yriad Pro" pitchFamily="34" charset="0"/>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yriad Pro" pitchFamily="34" charset="0"/>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yriad Pro" pitchFamily="34" charset="0"/>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yriad Pro" pitchFamily="34" charset="0"/>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yriad Pro"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www.transformcalfresh.org/"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8.png"/></Relationships>
</file>

<file path=ppt/slides/_rels/slide1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11.jpg"/></Relationships>
</file>

<file path=ppt/slides/_rels/slide1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7.jp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image" Target="../media/image15.png"/><Relationship Id="rId5" Type="http://schemas.openxmlformats.org/officeDocument/2006/relationships/image" Target="../media/image7.jpg"/><Relationship Id="rId4" Type="http://schemas.openxmlformats.org/officeDocument/2006/relationships/image" Target="../media/image14.jp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17.jpeg"/></Relationships>
</file>

<file path=ppt/slides/_rels/slide2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3.xml"/><Relationship Id="rId1" Type="http://schemas.openxmlformats.org/officeDocument/2006/relationships/slideLayout" Target="../slideLayouts/slideLayout2.xml"/><Relationship Id="rId5" Type="http://schemas.openxmlformats.org/officeDocument/2006/relationships/image" Target="../media/image21.png"/><Relationship Id="rId4" Type="http://schemas.openxmlformats.org/officeDocument/2006/relationships/image" Target="../media/image20.png"/></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hyperlink" Target="http://www.transformcalfresh.org/" TargetMode="External"/><Relationship Id="rId2" Type="http://schemas.openxmlformats.org/officeDocument/2006/relationships/notesSlide" Target="../notesSlides/notesSlide28.xml"/><Relationship Id="rId1" Type="http://schemas.openxmlformats.org/officeDocument/2006/relationships/slideLayout" Target="../slideLayouts/slideLayout2.xml"/><Relationship Id="rId6" Type="http://schemas.openxmlformats.org/officeDocument/2006/relationships/hyperlink" Target="mailto:tiana.wertheim@sfgov.org" TargetMode="External"/><Relationship Id="rId5" Type="http://schemas.openxmlformats.org/officeDocument/2006/relationships/hyperlink" Target="mailto:bgershon@sfmfoodbank.org" TargetMode="External"/><Relationship Id="rId4" Type="http://schemas.openxmlformats.org/officeDocument/2006/relationships/hyperlink" Target="mailto:djensen@sfmfoodbank.org" TargetMode="Externa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microsoft.com/office/2007/relationships/hdphoto" Target="../media/hdphoto1.wdp"/></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chart" Target="../charts/chart3.xml"/><Relationship Id="rId5" Type="http://schemas.openxmlformats.org/officeDocument/2006/relationships/chart" Target="../charts/chart2.xml"/><Relationship Id="rId4" Type="http://schemas.openxmlformats.org/officeDocument/2006/relationships/chart" Target="../charts/char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09600" y="3482975"/>
            <a:ext cx="8001000" cy="1470025"/>
          </a:xfrm>
        </p:spPr>
        <p:txBody>
          <a:bodyPr>
            <a:noAutofit/>
          </a:bodyPr>
          <a:lstStyle/>
          <a:p>
            <a:r>
              <a:rPr lang="en-US" sz="3200" b="1" dirty="0" smtClean="0">
                <a:solidFill>
                  <a:srgbClr val="005E80"/>
                </a:solidFill>
                <a:latin typeface="+mj-lt"/>
                <a:ea typeface="Segoe UI Symbol" pitchFamily="34" charset="0"/>
              </a:rPr>
              <a:t>The ‘</a:t>
            </a:r>
            <a:r>
              <a:rPr lang="en-US" sz="3200" b="1" dirty="0" err="1" smtClean="0">
                <a:solidFill>
                  <a:srgbClr val="005E80"/>
                </a:solidFill>
                <a:latin typeface="+mj-lt"/>
                <a:ea typeface="Segoe UI Symbol" pitchFamily="34" charset="0"/>
              </a:rPr>
              <a:t>CalFresh</a:t>
            </a:r>
            <a:r>
              <a:rPr lang="en-US" sz="3200" b="1" dirty="0" smtClean="0">
                <a:solidFill>
                  <a:srgbClr val="005E80"/>
                </a:solidFill>
                <a:latin typeface="+mj-lt"/>
                <a:ea typeface="Segoe UI Symbol" pitchFamily="34" charset="0"/>
              </a:rPr>
              <a:t> Application Experience Project’</a:t>
            </a:r>
            <a:br>
              <a:rPr lang="en-US" sz="3200" b="1" dirty="0" smtClean="0">
                <a:solidFill>
                  <a:srgbClr val="005E80"/>
                </a:solidFill>
                <a:latin typeface="+mj-lt"/>
                <a:ea typeface="Segoe UI Symbol" pitchFamily="34" charset="0"/>
              </a:rPr>
            </a:br>
            <a:r>
              <a:rPr lang="en-US" sz="3200" i="1" dirty="0" smtClean="0">
                <a:solidFill>
                  <a:srgbClr val="005E80"/>
                </a:solidFill>
                <a:latin typeface="+mj-lt"/>
                <a:ea typeface="Segoe UI Symbol" pitchFamily="34" charset="0"/>
              </a:rPr>
              <a:t>A project by the SF-Marin Food Bank</a:t>
            </a:r>
            <a:endParaRPr lang="en-US" sz="3200" i="1" dirty="0">
              <a:solidFill>
                <a:srgbClr val="005E80"/>
              </a:solidFill>
              <a:latin typeface="+mj-lt"/>
              <a:ea typeface="Segoe UI Symbol" pitchFamily="34" charset="0"/>
            </a:endParaRPr>
          </a:p>
        </p:txBody>
      </p:sp>
      <p:sp>
        <p:nvSpPr>
          <p:cNvPr id="3" name="Subtitle 2"/>
          <p:cNvSpPr>
            <a:spLocks noGrp="1"/>
          </p:cNvSpPr>
          <p:nvPr>
            <p:ph type="subTitle" idx="1"/>
          </p:nvPr>
        </p:nvSpPr>
        <p:spPr>
          <a:xfrm>
            <a:off x="1371600" y="5334000"/>
            <a:ext cx="6400800" cy="1066800"/>
          </a:xfrm>
        </p:spPr>
        <p:txBody>
          <a:bodyPr>
            <a:normAutofit/>
          </a:bodyPr>
          <a:lstStyle/>
          <a:p>
            <a:r>
              <a:rPr lang="en-US" sz="2700" dirty="0" smtClean="0">
                <a:solidFill>
                  <a:srgbClr val="005E80"/>
                </a:solidFill>
              </a:rPr>
              <a:t>November 2015</a:t>
            </a:r>
          </a:p>
          <a:p>
            <a:r>
              <a:rPr lang="en-US" sz="2700" dirty="0" smtClean="0">
                <a:solidFill>
                  <a:srgbClr val="005E80"/>
                </a:solidFill>
                <a:hlinkClick r:id="rId3"/>
              </a:rPr>
              <a:t>www.transformcalfresh.org</a:t>
            </a:r>
          </a:p>
        </p:txBody>
      </p:sp>
    </p:spTree>
  </p:cSld>
  <p:clrMapOvr>
    <a:masterClrMapping/>
  </p:clrMapOvr>
  <p:transition spd="med">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hart 4"/>
          <p:cNvGraphicFramePr>
            <a:graphicFrameLocks/>
          </p:cNvGraphicFramePr>
          <p:nvPr>
            <p:extLst>
              <p:ext uri="{D42A27DB-BD31-4B8C-83A1-F6EECF244321}">
                <p14:modId xmlns:p14="http://schemas.microsoft.com/office/powerpoint/2010/main" val="3499212117"/>
              </p:ext>
            </p:extLst>
          </p:nvPr>
        </p:nvGraphicFramePr>
        <p:xfrm>
          <a:off x="838200" y="381000"/>
          <a:ext cx="7010400" cy="5926494"/>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32261577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Chart 6"/>
          <p:cNvGraphicFramePr>
            <a:graphicFrameLocks/>
          </p:cNvGraphicFramePr>
          <p:nvPr>
            <p:extLst>
              <p:ext uri="{D42A27DB-BD31-4B8C-83A1-F6EECF244321}">
                <p14:modId xmlns:p14="http://schemas.microsoft.com/office/powerpoint/2010/main" val="2940027632"/>
              </p:ext>
            </p:extLst>
          </p:nvPr>
        </p:nvGraphicFramePr>
        <p:xfrm>
          <a:off x="228599" y="990600"/>
          <a:ext cx="8763001" cy="4495800"/>
        </p:xfrm>
        <a:graphic>
          <a:graphicData uri="http://schemas.openxmlformats.org/drawingml/2006/chart">
            <c:chart xmlns:c="http://schemas.openxmlformats.org/drawingml/2006/chart" xmlns:r="http://schemas.openxmlformats.org/officeDocument/2006/relationships" r:id="rId3"/>
          </a:graphicData>
        </a:graphic>
      </p:graphicFrame>
      <p:sp>
        <p:nvSpPr>
          <p:cNvPr id="2" name="Oval 1"/>
          <p:cNvSpPr/>
          <p:nvPr/>
        </p:nvSpPr>
        <p:spPr>
          <a:xfrm>
            <a:off x="5867400" y="2590800"/>
            <a:ext cx="1143000" cy="25146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5486400" y="2754868"/>
            <a:ext cx="609600" cy="369332"/>
          </a:xfrm>
          <a:prstGeom prst="rect">
            <a:avLst/>
          </a:prstGeom>
          <a:noFill/>
        </p:spPr>
        <p:txBody>
          <a:bodyPr wrap="square" rtlCol="0">
            <a:spAutoFit/>
          </a:bodyPr>
          <a:lstStyle/>
          <a:p>
            <a:r>
              <a:rPr lang="en-US" b="1" dirty="0" smtClean="0">
                <a:solidFill>
                  <a:srgbClr val="FF0000"/>
                </a:solidFill>
              </a:rPr>
              <a:t>67%</a:t>
            </a:r>
            <a:endParaRPr lang="en-US" b="1" dirty="0">
              <a:solidFill>
                <a:srgbClr val="FF0000"/>
              </a:solidFill>
            </a:endParaRPr>
          </a:p>
        </p:txBody>
      </p:sp>
    </p:spTree>
    <p:extLst>
      <p:ext uri="{BB962C8B-B14F-4D97-AF65-F5344CB8AC3E}">
        <p14:creationId xmlns:p14="http://schemas.microsoft.com/office/powerpoint/2010/main" val="303620893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p:cNvSpPr txBox="1">
            <a:spLocks/>
          </p:cNvSpPr>
          <p:nvPr/>
        </p:nvSpPr>
        <p:spPr>
          <a:xfrm>
            <a:off x="2184780" y="1524000"/>
            <a:ext cx="6502020" cy="4038600"/>
          </a:xfrm>
          <a:prstGeom prst="rect">
            <a:avLst/>
          </a:prstGeom>
        </p:spPr>
        <p:txBody>
          <a:bodyPr vert="horz">
            <a:noAutofit/>
          </a:bodyPr>
          <a:lst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a:lstStyle>
          <a:p>
            <a:pPr marL="0" indent="0">
              <a:buNone/>
            </a:pPr>
            <a:r>
              <a:rPr lang="en-US" sz="3600" b="1" dirty="0" smtClean="0">
                <a:solidFill>
                  <a:srgbClr val="005E80"/>
                </a:solidFill>
              </a:rPr>
              <a:t>15 people participated.</a:t>
            </a:r>
          </a:p>
          <a:p>
            <a:pPr marL="0" indent="0">
              <a:buNone/>
            </a:pPr>
            <a:r>
              <a:rPr lang="en-US" sz="3600" dirty="0" smtClean="0">
                <a:solidFill>
                  <a:srgbClr val="005E80"/>
                </a:solidFill>
              </a:rPr>
              <a:t>10 submitted an application.</a:t>
            </a:r>
          </a:p>
          <a:p>
            <a:pPr marL="0" indent="0">
              <a:buNone/>
            </a:pPr>
            <a:r>
              <a:rPr lang="en-US" sz="3600" dirty="0" smtClean="0">
                <a:solidFill>
                  <a:srgbClr val="005E80"/>
                </a:solidFill>
              </a:rPr>
              <a:t>8 had an interview.</a:t>
            </a:r>
          </a:p>
          <a:p>
            <a:pPr marL="0" indent="0">
              <a:buNone/>
            </a:pPr>
            <a:r>
              <a:rPr lang="en-US" sz="3600" dirty="0" smtClean="0">
                <a:solidFill>
                  <a:srgbClr val="005E80"/>
                </a:solidFill>
              </a:rPr>
              <a:t>7 submitted documents.</a:t>
            </a:r>
          </a:p>
          <a:p>
            <a:pPr marL="0" indent="0">
              <a:buNone/>
            </a:pPr>
            <a:r>
              <a:rPr lang="en-US" sz="3600" dirty="0" smtClean="0">
                <a:solidFill>
                  <a:srgbClr val="005E80"/>
                </a:solidFill>
              </a:rPr>
              <a:t>6 got a determination.</a:t>
            </a:r>
          </a:p>
          <a:p>
            <a:pPr marL="0" indent="0">
              <a:buNone/>
            </a:pPr>
            <a:r>
              <a:rPr lang="en-US" sz="3600" b="1" dirty="0" smtClean="0">
                <a:solidFill>
                  <a:srgbClr val="00B050"/>
                </a:solidFill>
              </a:rPr>
              <a:t>5 got CalFresh.</a:t>
            </a:r>
          </a:p>
          <a:p>
            <a:pPr>
              <a:buFont typeface="Courier New" panose="02070309020205020404" pitchFamily="49" charset="0"/>
              <a:buChar char="o"/>
            </a:pPr>
            <a:endParaRPr lang="en-US" sz="3600" dirty="0" smtClean="0"/>
          </a:p>
        </p:txBody>
      </p:sp>
      <p:sp>
        <p:nvSpPr>
          <p:cNvPr id="2" name="Down Arrow 1"/>
          <p:cNvSpPr/>
          <p:nvPr/>
        </p:nvSpPr>
        <p:spPr>
          <a:xfrm>
            <a:off x="1295400" y="1676400"/>
            <a:ext cx="685800" cy="3429000"/>
          </a:xfrm>
          <a:prstGeom prst="downArrow">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41084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R:\Advocacy and Policy\SF State_Nursing Project\^For sharing\Funnel.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16480" b="6180"/>
          <a:stretch/>
        </p:blipFill>
        <p:spPr bwMode="auto">
          <a:xfrm>
            <a:off x="1143000" y="0"/>
            <a:ext cx="6851650" cy="685766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5980979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4"/>
          <p:cNvSpPr txBox="1">
            <a:spLocks/>
          </p:cNvSpPr>
          <p:nvPr/>
        </p:nvSpPr>
        <p:spPr>
          <a:xfrm>
            <a:off x="685800" y="2286000"/>
            <a:ext cx="7772400" cy="178308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Clr>
                <a:srgbClr val="005E80"/>
              </a:buClr>
              <a:buFont typeface="Wingdings" pitchFamily="2" charset="2"/>
              <a:buChar char="§"/>
              <a:defRPr sz="2800" b="0" kern="1200">
                <a:solidFill>
                  <a:schemeClr val="tx1"/>
                </a:solidFill>
                <a:latin typeface="Myriad Pro" pitchFamily="34" charset="0"/>
                <a:ea typeface="+mn-ea"/>
                <a:cs typeface="+mn-cs"/>
              </a:defRPr>
            </a:lvl1pPr>
            <a:lvl2pPr marL="742950" indent="-285750" algn="l" defTabSz="914400" rtl="0" eaLnBrk="1" latinLnBrk="0" hangingPunct="1">
              <a:spcBef>
                <a:spcPct val="20000"/>
              </a:spcBef>
              <a:buFont typeface="Arial" pitchFamily="34" charset="0"/>
              <a:buChar char="–"/>
              <a:defRPr sz="2400" b="0" kern="1200">
                <a:solidFill>
                  <a:schemeClr val="tx1"/>
                </a:solidFill>
                <a:latin typeface="Myriad Pro" pitchFamily="34" charset="0"/>
                <a:ea typeface="+mn-ea"/>
                <a:cs typeface="+mn-cs"/>
              </a:defRPr>
            </a:lvl2pPr>
            <a:lvl3pPr marL="1143000" indent="-228600" algn="l" defTabSz="914400" rtl="0" eaLnBrk="1" latinLnBrk="0" hangingPunct="1">
              <a:spcBef>
                <a:spcPct val="20000"/>
              </a:spcBef>
              <a:buFont typeface="Arial" pitchFamily="34" charset="0"/>
              <a:buChar char="•"/>
              <a:defRPr sz="2000" b="0" kern="1200">
                <a:solidFill>
                  <a:schemeClr val="tx1"/>
                </a:solidFill>
                <a:latin typeface="Myriad Pro" pitchFamily="34" charset="0"/>
                <a:ea typeface="+mn-ea"/>
                <a:cs typeface="+mn-cs"/>
              </a:defRPr>
            </a:lvl3pPr>
            <a:lvl4pPr marL="1600200" indent="-228600" algn="l" defTabSz="914400" rtl="0" eaLnBrk="1" latinLnBrk="0" hangingPunct="1">
              <a:spcBef>
                <a:spcPct val="20000"/>
              </a:spcBef>
              <a:buFont typeface="Arial" pitchFamily="34" charset="0"/>
              <a:buChar char="–"/>
              <a:defRPr sz="1800" b="0" kern="1200">
                <a:solidFill>
                  <a:schemeClr val="tx1"/>
                </a:solidFill>
                <a:latin typeface="Myriad Pro" pitchFamily="34" charset="0"/>
                <a:ea typeface="+mn-ea"/>
                <a:cs typeface="+mn-cs"/>
              </a:defRPr>
            </a:lvl4pPr>
            <a:lvl5pPr marL="2057400" indent="-228600" algn="l" defTabSz="914400" rtl="0" eaLnBrk="1" latinLnBrk="0" hangingPunct="1">
              <a:spcBef>
                <a:spcPct val="20000"/>
              </a:spcBef>
              <a:buFont typeface="Arial" pitchFamily="34" charset="0"/>
              <a:buChar char="»"/>
              <a:defRPr sz="1800" b="0" kern="1200">
                <a:solidFill>
                  <a:schemeClr val="tx1"/>
                </a:solidFill>
                <a:latin typeface="Myriad Pro"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en-US" b="1" dirty="0" smtClean="0">
                <a:solidFill>
                  <a:schemeClr val="accent3">
                    <a:lumMod val="75000"/>
                  </a:schemeClr>
                </a:solidFill>
                <a:latin typeface="+mn-lt"/>
              </a:rPr>
              <a:t>What do the ‘funnel’ and participant experiences tell us about the obstacles in applying for </a:t>
            </a:r>
            <a:r>
              <a:rPr lang="en-US" b="1" dirty="0" err="1" smtClean="0">
                <a:solidFill>
                  <a:schemeClr val="accent3">
                    <a:lumMod val="75000"/>
                  </a:schemeClr>
                </a:solidFill>
                <a:latin typeface="+mn-lt"/>
              </a:rPr>
              <a:t>CalFresh</a:t>
            </a:r>
            <a:r>
              <a:rPr lang="en-US" b="1" dirty="0" smtClean="0">
                <a:solidFill>
                  <a:schemeClr val="accent3">
                    <a:lumMod val="75000"/>
                  </a:schemeClr>
                </a:solidFill>
                <a:latin typeface="+mn-lt"/>
              </a:rPr>
              <a:t>? </a:t>
            </a:r>
            <a:endParaRPr lang="en-US" b="1" dirty="0">
              <a:solidFill>
                <a:schemeClr val="accent3">
                  <a:lumMod val="75000"/>
                </a:schemeClr>
              </a:solidFill>
              <a:latin typeface="+mn-lt"/>
            </a:endParaRPr>
          </a:p>
        </p:txBody>
      </p:sp>
    </p:spTree>
    <p:extLst>
      <p:ext uri="{BB962C8B-B14F-4D97-AF65-F5344CB8AC3E}">
        <p14:creationId xmlns:p14="http://schemas.microsoft.com/office/powerpoint/2010/main" val="62816063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381000" y="457200"/>
            <a:ext cx="8382000" cy="1143000"/>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5" name="Text Placeholder 4"/>
          <p:cNvSpPr txBox="1">
            <a:spLocks/>
          </p:cNvSpPr>
          <p:nvPr/>
        </p:nvSpPr>
        <p:spPr>
          <a:xfrm>
            <a:off x="533399" y="685800"/>
            <a:ext cx="7892143" cy="658368"/>
          </a:xfrm>
          <a:prstGeom prst="rect">
            <a:avLst/>
          </a:prstGeom>
          <a:noFill/>
        </p:spPr>
        <p:txBody>
          <a:bodyPr vert="horz" lIns="91440" tIns="45720" rIns="91440" bIns="45720" rtlCol="0">
            <a:normAutofit fontScale="92500" lnSpcReduction="10000"/>
          </a:bodyPr>
          <a:lstStyle>
            <a:lvl1pPr marL="342900" indent="-342900" algn="l" defTabSz="914400" rtl="0" eaLnBrk="1" latinLnBrk="0" hangingPunct="1">
              <a:spcBef>
                <a:spcPct val="20000"/>
              </a:spcBef>
              <a:buClr>
                <a:srgbClr val="005E80"/>
              </a:buClr>
              <a:buFont typeface="Wingdings" pitchFamily="2" charset="2"/>
              <a:buChar char="§"/>
              <a:defRPr sz="2800" b="0" kern="1200">
                <a:solidFill>
                  <a:schemeClr val="tx1"/>
                </a:solidFill>
                <a:latin typeface="Myriad Pro" pitchFamily="34" charset="0"/>
                <a:ea typeface="+mn-ea"/>
                <a:cs typeface="+mn-cs"/>
              </a:defRPr>
            </a:lvl1pPr>
            <a:lvl2pPr marL="742950" indent="-285750" algn="l" defTabSz="914400" rtl="0" eaLnBrk="1" latinLnBrk="0" hangingPunct="1">
              <a:spcBef>
                <a:spcPct val="20000"/>
              </a:spcBef>
              <a:buFont typeface="Arial" pitchFamily="34" charset="0"/>
              <a:buChar char="–"/>
              <a:defRPr sz="2400" b="0" kern="1200">
                <a:solidFill>
                  <a:schemeClr val="tx1"/>
                </a:solidFill>
                <a:latin typeface="Myriad Pro" pitchFamily="34" charset="0"/>
                <a:ea typeface="+mn-ea"/>
                <a:cs typeface="+mn-cs"/>
              </a:defRPr>
            </a:lvl2pPr>
            <a:lvl3pPr marL="1143000" indent="-228600" algn="l" defTabSz="914400" rtl="0" eaLnBrk="1" latinLnBrk="0" hangingPunct="1">
              <a:spcBef>
                <a:spcPct val="20000"/>
              </a:spcBef>
              <a:buFont typeface="Arial" pitchFamily="34" charset="0"/>
              <a:buChar char="•"/>
              <a:defRPr sz="2000" b="0" kern="1200">
                <a:solidFill>
                  <a:schemeClr val="tx1"/>
                </a:solidFill>
                <a:latin typeface="Myriad Pro" pitchFamily="34" charset="0"/>
                <a:ea typeface="+mn-ea"/>
                <a:cs typeface="+mn-cs"/>
              </a:defRPr>
            </a:lvl3pPr>
            <a:lvl4pPr marL="1600200" indent="-228600" algn="l" defTabSz="914400" rtl="0" eaLnBrk="1" latinLnBrk="0" hangingPunct="1">
              <a:spcBef>
                <a:spcPct val="20000"/>
              </a:spcBef>
              <a:buFont typeface="Arial" pitchFamily="34" charset="0"/>
              <a:buChar char="–"/>
              <a:defRPr sz="1800" b="0" kern="1200">
                <a:solidFill>
                  <a:schemeClr val="tx1"/>
                </a:solidFill>
                <a:latin typeface="Myriad Pro" pitchFamily="34" charset="0"/>
                <a:ea typeface="+mn-ea"/>
                <a:cs typeface="+mn-cs"/>
              </a:defRPr>
            </a:lvl4pPr>
            <a:lvl5pPr marL="2057400" indent="-228600" algn="l" defTabSz="914400" rtl="0" eaLnBrk="1" latinLnBrk="0" hangingPunct="1">
              <a:spcBef>
                <a:spcPct val="20000"/>
              </a:spcBef>
              <a:buFont typeface="Arial" pitchFamily="34" charset="0"/>
              <a:buChar char="»"/>
              <a:defRPr sz="1800" b="0" kern="1200">
                <a:solidFill>
                  <a:schemeClr val="tx1"/>
                </a:solidFill>
                <a:latin typeface="Myriad Pro"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4400" dirty="0" smtClean="0">
                <a:solidFill>
                  <a:schemeClr val="bg1"/>
                </a:solidFill>
              </a:rPr>
              <a:t>1. </a:t>
            </a:r>
            <a:r>
              <a:rPr lang="en-US" dirty="0" smtClean="0">
                <a:solidFill>
                  <a:schemeClr val="bg1"/>
                </a:solidFill>
              </a:rPr>
              <a:t>Finding applicants was not difficult</a:t>
            </a:r>
            <a:endParaRPr lang="en-US" dirty="0">
              <a:solidFill>
                <a:schemeClr val="bg1"/>
              </a:solidFill>
            </a:endParaRPr>
          </a:p>
        </p:txBody>
      </p:sp>
      <p:sp>
        <p:nvSpPr>
          <p:cNvPr id="6" name="Content Placeholder 2"/>
          <p:cNvSpPr>
            <a:spLocks noGrp="1"/>
          </p:cNvSpPr>
          <p:nvPr>
            <p:ph sz="half" idx="4294967295"/>
          </p:nvPr>
        </p:nvSpPr>
        <p:spPr>
          <a:xfrm>
            <a:off x="914400" y="1783080"/>
            <a:ext cx="7511142" cy="2133600"/>
          </a:xfrm>
          <a:prstGeom prst="rect">
            <a:avLst/>
          </a:prstGeom>
        </p:spPr>
        <p:txBody>
          <a:bodyPr/>
          <a:lstStyle/>
          <a:p>
            <a:pPr marL="0" lvl="0" indent="0">
              <a:buNone/>
            </a:pPr>
            <a:r>
              <a:rPr lang="en-US" sz="2800" dirty="0" smtClean="0">
                <a:solidFill>
                  <a:srgbClr val="005E80"/>
                </a:solidFill>
                <a:latin typeface="+mn-lt"/>
              </a:rPr>
              <a:t>Among </a:t>
            </a:r>
            <a:r>
              <a:rPr lang="en-US" sz="2800" dirty="0">
                <a:solidFill>
                  <a:srgbClr val="005E80"/>
                </a:solidFill>
                <a:latin typeface="+mn-lt"/>
              </a:rPr>
              <a:t>potential applicants, awareness and interest were not obstacles to participation. </a:t>
            </a:r>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33700" y="3048000"/>
            <a:ext cx="3276600" cy="1185901"/>
          </a:xfrm>
          <a:prstGeom prst="rect">
            <a:avLst/>
          </a:prstGeom>
        </p:spPr>
      </p:pic>
      <p:pic>
        <p:nvPicPr>
          <p:cNvPr id="8" name="Picture 7"/>
          <p:cNvPicPr>
            <a:picLocks noChangeAspect="1"/>
          </p:cNvPicPr>
          <p:nvPr/>
        </p:nvPicPr>
        <p:blipFill rotWithShape="1">
          <a:blip r:embed="rId4" cstate="print">
            <a:extLst>
              <a:ext uri="{28A0092B-C50C-407E-A947-70E740481C1C}">
                <a14:useLocalDpi xmlns:a14="http://schemas.microsoft.com/office/drawing/2010/main" val="0"/>
              </a:ext>
            </a:extLst>
          </a:blip>
          <a:srcRect b="15389"/>
          <a:stretch/>
        </p:blipFill>
        <p:spPr>
          <a:xfrm>
            <a:off x="533400" y="4808561"/>
            <a:ext cx="2209800" cy="1869743"/>
          </a:xfrm>
          <a:prstGeom prst="rect">
            <a:avLst/>
          </a:prstGeom>
        </p:spPr>
      </p:pic>
      <p:pic>
        <p:nvPicPr>
          <p:cNvPr id="9" name="Picture 8"/>
          <p:cNvPicPr>
            <a:picLocks noChangeAspect="1"/>
          </p:cNvPicPr>
          <p:nvPr/>
        </p:nvPicPr>
        <p:blipFill rotWithShape="1">
          <a:blip r:embed="rId5" cstate="print">
            <a:extLst>
              <a:ext uri="{28A0092B-C50C-407E-A947-70E740481C1C}">
                <a14:useLocalDpi xmlns:a14="http://schemas.microsoft.com/office/drawing/2010/main" val="0"/>
              </a:ext>
            </a:extLst>
          </a:blip>
          <a:srcRect b="15028"/>
          <a:stretch/>
        </p:blipFill>
        <p:spPr>
          <a:xfrm>
            <a:off x="1706880" y="4800600"/>
            <a:ext cx="2209800" cy="1877704"/>
          </a:xfrm>
          <a:prstGeom prst="rect">
            <a:avLst/>
          </a:prstGeom>
        </p:spPr>
      </p:pic>
      <p:pic>
        <p:nvPicPr>
          <p:cNvPr id="10" name="Picture 9"/>
          <p:cNvPicPr>
            <a:picLocks noChangeAspect="1"/>
          </p:cNvPicPr>
          <p:nvPr/>
        </p:nvPicPr>
        <p:blipFill rotWithShape="1">
          <a:blip r:embed="rId4" cstate="print">
            <a:extLst>
              <a:ext uri="{28A0092B-C50C-407E-A947-70E740481C1C}">
                <a14:useLocalDpi xmlns:a14="http://schemas.microsoft.com/office/drawing/2010/main" val="0"/>
              </a:ext>
            </a:extLst>
          </a:blip>
          <a:srcRect b="15389"/>
          <a:stretch/>
        </p:blipFill>
        <p:spPr>
          <a:xfrm>
            <a:off x="2880360" y="4808561"/>
            <a:ext cx="2209800" cy="1869743"/>
          </a:xfrm>
          <a:prstGeom prst="rect">
            <a:avLst/>
          </a:prstGeom>
        </p:spPr>
      </p:pic>
      <p:pic>
        <p:nvPicPr>
          <p:cNvPr id="11" name="Picture 10"/>
          <p:cNvPicPr>
            <a:picLocks noChangeAspect="1"/>
          </p:cNvPicPr>
          <p:nvPr/>
        </p:nvPicPr>
        <p:blipFill rotWithShape="1">
          <a:blip r:embed="rId5" cstate="print">
            <a:extLst>
              <a:ext uri="{28A0092B-C50C-407E-A947-70E740481C1C}">
                <a14:useLocalDpi xmlns:a14="http://schemas.microsoft.com/office/drawing/2010/main" val="0"/>
              </a:ext>
            </a:extLst>
          </a:blip>
          <a:srcRect b="15028"/>
          <a:stretch/>
        </p:blipFill>
        <p:spPr>
          <a:xfrm>
            <a:off x="4053840" y="4800600"/>
            <a:ext cx="2209800" cy="1877704"/>
          </a:xfrm>
          <a:prstGeom prst="rect">
            <a:avLst/>
          </a:prstGeom>
        </p:spPr>
      </p:pic>
      <p:pic>
        <p:nvPicPr>
          <p:cNvPr id="12" name="Picture 11"/>
          <p:cNvPicPr>
            <a:picLocks noChangeAspect="1"/>
          </p:cNvPicPr>
          <p:nvPr/>
        </p:nvPicPr>
        <p:blipFill rotWithShape="1">
          <a:blip r:embed="rId4" cstate="print">
            <a:extLst>
              <a:ext uri="{28A0092B-C50C-407E-A947-70E740481C1C}">
                <a14:useLocalDpi xmlns:a14="http://schemas.microsoft.com/office/drawing/2010/main" val="0"/>
              </a:ext>
            </a:extLst>
          </a:blip>
          <a:srcRect b="15389"/>
          <a:stretch/>
        </p:blipFill>
        <p:spPr>
          <a:xfrm>
            <a:off x="5227320" y="4808561"/>
            <a:ext cx="2209800" cy="1869743"/>
          </a:xfrm>
          <a:prstGeom prst="rect">
            <a:avLst/>
          </a:prstGeom>
        </p:spPr>
      </p:pic>
      <p:pic>
        <p:nvPicPr>
          <p:cNvPr id="13" name="Picture 12"/>
          <p:cNvPicPr>
            <a:picLocks noChangeAspect="1"/>
          </p:cNvPicPr>
          <p:nvPr/>
        </p:nvPicPr>
        <p:blipFill rotWithShape="1">
          <a:blip r:embed="rId5" cstate="print">
            <a:extLst>
              <a:ext uri="{28A0092B-C50C-407E-A947-70E740481C1C}">
                <a14:useLocalDpi xmlns:a14="http://schemas.microsoft.com/office/drawing/2010/main" val="0"/>
              </a:ext>
            </a:extLst>
          </a:blip>
          <a:srcRect b="15028"/>
          <a:stretch/>
        </p:blipFill>
        <p:spPr>
          <a:xfrm>
            <a:off x="6400800" y="4800600"/>
            <a:ext cx="2209800" cy="1877704"/>
          </a:xfrm>
          <a:prstGeom prst="rect">
            <a:avLst/>
          </a:prstGeom>
        </p:spPr>
      </p:pic>
    </p:spTree>
    <p:extLst>
      <p:ext uri="{BB962C8B-B14F-4D97-AF65-F5344CB8AC3E}">
        <p14:creationId xmlns:p14="http://schemas.microsoft.com/office/powerpoint/2010/main" val="305015005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381000" y="457200"/>
            <a:ext cx="8382000" cy="1143000"/>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5" name="Text Placeholder 4"/>
          <p:cNvSpPr txBox="1">
            <a:spLocks/>
          </p:cNvSpPr>
          <p:nvPr/>
        </p:nvSpPr>
        <p:spPr>
          <a:xfrm>
            <a:off x="533399" y="457200"/>
            <a:ext cx="7892143" cy="1066800"/>
          </a:xfrm>
          <a:prstGeom prst="rect">
            <a:avLst/>
          </a:prstGeom>
          <a:noFill/>
        </p:spPr>
        <p:txBody>
          <a:bodyPr vert="horz" lIns="91440" tIns="45720" rIns="91440" bIns="45720" rtlCol="0">
            <a:normAutofit fontScale="92500" lnSpcReduction="10000"/>
          </a:bodyPr>
          <a:lstStyle>
            <a:lvl1pPr marL="342900" indent="-342900" algn="l" defTabSz="914400" rtl="0" eaLnBrk="1" latinLnBrk="0" hangingPunct="1">
              <a:spcBef>
                <a:spcPct val="20000"/>
              </a:spcBef>
              <a:buClr>
                <a:srgbClr val="005E80"/>
              </a:buClr>
              <a:buFont typeface="Wingdings" pitchFamily="2" charset="2"/>
              <a:buChar char="§"/>
              <a:defRPr sz="2800" b="0" kern="1200">
                <a:solidFill>
                  <a:schemeClr val="tx1"/>
                </a:solidFill>
                <a:latin typeface="Myriad Pro" pitchFamily="34" charset="0"/>
                <a:ea typeface="+mn-ea"/>
                <a:cs typeface="+mn-cs"/>
              </a:defRPr>
            </a:lvl1pPr>
            <a:lvl2pPr marL="742950" indent="-285750" algn="l" defTabSz="914400" rtl="0" eaLnBrk="1" latinLnBrk="0" hangingPunct="1">
              <a:spcBef>
                <a:spcPct val="20000"/>
              </a:spcBef>
              <a:buFont typeface="Arial" pitchFamily="34" charset="0"/>
              <a:buChar char="–"/>
              <a:defRPr sz="2400" b="0" kern="1200">
                <a:solidFill>
                  <a:schemeClr val="tx1"/>
                </a:solidFill>
                <a:latin typeface="Myriad Pro" pitchFamily="34" charset="0"/>
                <a:ea typeface="+mn-ea"/>
                <a:cs typeface="+mn-cs"/>
              </a:defRPr>
            </a:lvl2pPr>
            <a:lvl3pPr marL="1143000" indent="-228600" algn="l" defTabSz="914400" rtl="0" eaLnBrk="1" latinLnBrk="0" hangingPunct="1">
              <a:spcBef>
                <a:spcPct val="20000"/>
              </a:spcBef>
              <a:buFont typeface="Arial" pitchFamily="34" charset="0"/>
              <a:buChar char="•"/>
              <a:defRPr sz="2000" b="0" kern="1200">
                <a:solidFill>
                  <a:schemeClr val="tx1"/>
                </a:solidFill>
                <a:latin typeface="Myriad Pro" pitchFamily="34" charset="0"/>
                <a:ea typeface="+mn-ea"/>
                <a:cs typeface="+mn-cs"/>
              </a:defRPr>
            </a:lvl3pPr>
            <a:lvl4pPr marL="1600200" indent="-228600" algn="l" defTabSz="914400" rtl="0" eaLnBrk="1" latinLnBrk="0" hangingPunct="1">
              <a:spcBef>
                <a:spcPct val="20000"/>
              </a:spcBef>
              <a:buFont typeface="Arial" pitchFamily="34" charset="0"/>
              <a:buChar char="–"/>
              <a:defRPr sz="1800" b="0" kern="1200">
                <a:solidFill>
                  <a:schemeClr val="tx1"/>
                </a:solidFill>
                <a:latin typeface="Myriad Pro" pitchFamily="34" charset="0"/>
                <a:ea typeface="+mn-ea"/>
                <a:cs typeface="+mn-cs"/>
              </a:defRPr>
            </a:lvl4pPr>
            <a:lvl5pPr marL="2057400" indent="-228600" algn="l" defTabSz="914400" rtl="0" eaLnBrk="1" latinLnBrk="0" hangingPunct="1">
              <a:spcBef>
                <a:spcPct val="20000"/>
              </a:spcBef>
              <a:buFont typeface="Arial" pitchFamily="34" charset="0"/>
              <a:buChar char="»"/>
              <a:defRPr sz="1800" b="0" kern="1200">
                <a:solidFill>
                  <a:schemeClr val="tx1"/>
                </a:solidFill>
                <a:latin typeface="Myriad Pro"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4400" dirty="0" smtClean="0">
                <a:solidFill>
                  <a:schemeClr val="bg1"/>
                </a:solidFill>
                <a:latin typeface="+mn-lt"/>
              </a:rPr>
              <a:t>2. </a:t>
            </a:r>
            <a:r>
              <a:rPr lang="en-US" dirty="0" smtClean="0">
                <a:solidFill>
                  <a:schemeClr val="bg1"/>
                </a:solidFill>
                <a:latin typeface="+mn-lt"/>
              </a:rPr>
              <a:t>Almost every single applicant encountered one or more discouraging obstacle</a:t>
            </a:r>
            <a:endParaRPr lang="en-US" dirty="0">
              <a:solidFill>
                <a:schemeClr val="bg1"/>
              </a:solidFill>
              <a:latin typeface="+mn-lt"/>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120743" y="6307494"/>
            <a:ext cx="609600" cy="550506"/>
          </a:xfrm>
          <a:prstGeom prst="rect">
            <a:avLst/>
          </a:prstGeom>
        </p:spPr>
      </p:pic>
      <p:pic>
        <p:nvPicPr>
          <p:cNvPr id="7" name="Picture 6"/>
          <p:cNvPicPr>
            <a:picLocks noChangeAspect="1"/>
          </p:cNvPicPr>
          <p:nvPr/>
        </p:nvPicPr>
        <p:blipFill rotWithShape="1">
          <a:blip r:embed="rId4">
            <a:extLst>
              <a:ext uri="{28A0092B-C50C-407E-A947-70E740481C1C}">
                <a14:useLocalDpi xmlns:a14="http://schemas.microsoft.com/office/drawing/2010/main" val="0"/>
              </a:ext>
            </a:extLst>
          </a:blip>
          <a:srcRect r="9304"/>
          <a:stretch/>
        </p:blipFill>
        <p:spPr>
          <a:xfrm>
            <a:off x="6723554" y="4645357"/>
            <a:ext cx="2006789" cy="2212643"/>
          </a:xfrm>
          <a:prstGeom prst="rect">
            <a:avLst/>
          </a:prstGeom>
        </p:spPr>
      </p:pic>
      <p:grpSp>
        <p:nvGrpSpPr>
          <p:cNvPr id="8" name="Group 7"/>
          <p:cNvGrpSpPr/>
          <p:nvPr/>
        </p:nvGrpSpPr>
        <p:grpSpPr>
          <a:xfrm>
            <a:off x="6041570" y="1905000"/>
            <a:ext cx="2645230" cy="2590800"/>
            <a:chOff x="5508170" y="2020810"/>
            <a:chExt cx="2645230" cy="2590800"/>
          </a:xfrm>
        </p:grpSpPr>
        <p:sp>
          <p:nvSpPr>
            <p:cNvPr id="9" name="Oval 8"/>
            <p:cNvSpPr/>
            <p:nvPr/>
          </p:nvSpPr>
          <p:spPr>
            <a:xfrm>
              <a:off x="5529943" y="2020810"/>
              <a:ext cx="2590800" cy="25908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508170" y="2570701"/>
              <a:ext cx="2645230" cy="1477328"/>
            </a:xfrm>
            <a:prstGeom prst="rect">
              <a:avLst/>
            </a:prstGeom>
          </p:spPr>
          <p:txBody>
            <a:bodyPr wrap="square">
              <a:spAutoFit/>
            </a:bodyPr>
            <a:lstStyle/>
            <a:p>
              <a:pPr algn="ctr"/>
              <a:r>
                <a:rPr lang="en-US" b="1" dirty="0">
                  <a:solidFill>
                    <a:schemeClr val="bg1"/>
                  </a:solidFill>
                </a:rPr>
                <a:t>“All the steps are confusing – going in circles… circles to nowhere… like an </a:t>
              </a:r>
              <a:r>
                <a:rPr lang="en-US" b="1" dirty="0" smtClean="0">
                  <a:solidFill>
                    <a:schemeClr val="bg1"/>
                  </a:solidFill>
                </a:rPr>
                <a:t>English garden maze.”</a:t>
              </a:r>
              <a:endParaRPr lang="en-US" b="1" dirty="0">
                <a:solidFill>
                  <a:schemeClr val="bg1"/>
                </a:solidFill>
              </a:endParaRPr>
            </a:p>
          </p:txBody>
        </p:sp>
      </p:grpSp>
      <p:sp>
        <p:nvSpPr>
          <p:cNvPr id="11" name="TextBox 10"/>
          <p:cNvSpPr txBox="1"/>
          <p:nvPr/>
        </p:nvSpPr>
        <p:spPr>
          <a:xfrm>
            <a:off x="457200" y="1828800"/>
            <a:ext cx="4800600" cy="1200329"/>
          </a:xfrm>
          <a:prstGeom prst="rect">
            <a:avLst/>
          </a:prstGeom>
          <a:noFill/>
        </p:spPr>
        <p:txBody>
          <a:bodyPr wrap="square" rtlCol="0">
            <a:spAutoFit/>
          </a:bodyPr>
          <a:lstStyle/>
          <a:p>
            <a:r>
              <a:rPr lang="en-US" u="sng" dirty="0" smtClean="0">
                <a:solidFill>
                  <a:schemeClr val="accent3">
                    <a:lumMod val="75000"/>
                  </a:schemeClr>
                </a:solidFill>
              </a:rPr>
              <a:t>Example 1:</a:t>
            </a:r>
          </a:p>
          <a:p>
            <a:r>
              <a:rPr lang="en-US" dirty="0" smtClean="0"/>
              <a:t>Secondary office </a:t>
            </a:r>
            <a:r>
              <a:rPr lang="en-US" dirty="0" smtClean="0"/>
              <a:t>did not accept a participant’s paper application because the staff person who handles CalFresh was on vacation. </a:t>
            </a:r>
            <a:endParaRPr lang="en-US" dirty="0"/>
          </a:p>
        </p:txBody>
      </p:sp>
      <p:sp>
        <p:nvSpPr>
          <p:cNvPr id="12" name="TextBox 11"/>
          <p:cNvSpPr txBox="1"/>
          <p:nvPr/>
        </p:nvSpPr>
        <p:spPr>
          <a:xfrm>
            <a:off x="457200" y="3395555"/>
            <a:ext cx="4114800" cy="923330"/>
          </a:xfrm>
          <a:prstGeom prst="rect">
            <a:avLst/>
          </a:prstGeom>
          <a:noFill/>
        </p:spPr>
        <p:txBody>
          <a:bodyPr wrap="square" rtlCol="0">
            <a:spAutoFit/>
          </a:bodyPr>
          <a:lstStyle/>
          <a:p>
            <a:r>
              <a:rPr lang="en-US" u="sng" dirty="0" smtClean="0">
                <a:solidFill>
                  <a:schemeClr val="accent3">
                    <a:lumMod val="75000"/>
                  </a:schemeClr>
                </a:solidFill>
              </a:rPr>
              <a:t>Example 2:</a:t>
            </a:r>
          </a:p>
          <a:p>
            <a:r>
              <a:rPr lang="en-US" dirty="0" smtClean="0"/>
              <a:t>The State’s website has eligibility information that is difficult to understand.</a:t>
            </a:r>
            <a:endParaRPr lang="en-US" dirty="0"/>
          </a:p>
        </p:txBody>
      </p:sp>
      <p:sp>
        <p:nvSpPr>
          <p:cNvPr id="13" name="TextBox 12"/>
          <p:cNvSpPr txBox="1"/>
          <p:nvPr/>
        </p:nvSpPr>
        <p:spPr>
          <a:xfrm>
            <a:off x="457200" y="4767155"/>
            <a:ext cx="3581400" cy="1200329"/>
          </a:xfrm>
          <a:prstGeom prst="rect">
            <a:avLst/>
          </a:prstGeom>
          <a:noFill/>
        </p:spPr>
        <p:txBody>
          <a:bodyPr wrap="square" rtlCol="0">
            <a:spAutoFit/>
          </a:bodyPr>
          <a:lstStyle/>
          <a:p>
            <a:r>
              <a:rPr lang="en-US" u="sng" dirty="0" smtClean="0">
                <a:solidFill>
                  <a:schemeClr val="accent3">
                    <a:lumMod val="75000"/>
                  </a:schemeClr>
                </a:solidFill>
              </a:rPr>
              <a:t>Example 3:</a:t>
            </a:r>
          </a:p>
          <a:p>
            <a:r>
              <a:rPr lang="en-US" dirty="0" smtClean="0"/>
              <a:t>One applicant was granted </a:t>
            </a:r>
            <a:r>
              <a:rPr lang="en-US" dirty="0" err="1" smtClean="0"/>
              <a:t>CalFresh</a:t>
            </a:r>
            <a:r>
              <a:rPr lang="en-US" dirty="0" smtClean="0"/>
              <a:t> benefits, then was told a few days later that she was ineligible.</a:t>
            </a:r>
            <a:endParaRPr lang="en-US" dirty="0"/>
          </a:p>
        </p:txBody>
      </p:sp>
      <p:grpSp>
        <p:nvGrpSpPr>
          <p:cNvPr id="14" name="Group 13"/>
          <p:cNvGrpSpPr/>
          <p:nvPr/>
        </p:nvGrpSpPr>
        <p:grpSpPr>
          <a:xfrm>
            <a:off x="4456848" y="4419600"/>
            <a:ext cx="2172552" cy="2172552"/>
            <a:chOff x="4114800" y="4453551"/>
            <a:chExt cx="2172552" cy="2172552"/>
          </a:xfrm>
        </p:grpSpPr>
        <p:sp>
          <p:nvSpPr>
            <p:cNvPr id="15" name="Oval 14"/>
            <p:cNvSpPr/>
            <p:nvPr/>
          </p:nvSpPr>
          <p:spPr>
            <a:xfrm>
              <a:off x="4114800" y="4453551"/>
              <a:ext cx="2172552" cy="217255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4194472" y="5048071"/>
              <a:ext cx="2013207" cy="1200329"/>
            </a:xfrm>
            <a:prstGeom prst="rect">
              <a:avLst/>
            </a:prstGeom>
          </p:spPr>
          <p:txBody>
            <a:bodyPr wrap="square">
              <a:spAutoFit/>
            </a:bodyPr>
            <a:lstStyle/>
            <a:p>
              <a:pPr algn="ctr"/>
              <a:r>
                <a:rPr lang="en-US" b="1" dirty="0" smtClean="0">
                  <a:solidFill>
                    <a:schemeClr val="bg1"/>
                  </a:solidFill>
                </a:rPr>
                <a:t>“It’s incredible that professional web people were paid to make this site.”</a:t>
              </a:r>
              <a:endParaRPr lang="en-US" b="1" dirty="0">
                <a:solidFill>
                  <a:schemeClr val="bg1"/>
                </a:solidFill>
              </a:endParaRPr>
            </a:p>
          </p:txBody>
        </p:sp>
      </p:grpSp>
    </p:spTree>
    <p:extLst>
      <p:ext uri="{BB962C8B-B14F-4D97-AF65-F5344CB8AC3E}">
        <p14:creationId xmlns:p14="http://schemas.microsoft.com/office/powerpoint/2010/main" val="305015005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381000" y="457200"/>
            <a:ext cx="8382000" cy="1143000"/>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5" name="Text Placeholder 4"/>
          <p:cNvSpPr txBox="1">
            <a:spLocks/>
          </p:cNvSpPr>
          <p:nvPr/>
        </p:nvSpPr>
        <p:spPr>
          <a:xfrm>
            <a:off x="533400" y="609600"/>
            <a:ext cx="7924800" cy="762000"/>
          </a:xfrm>
          <a:prstGeom prst="rect">
            <a:avLst/>
          </a:prstGeom>
          <a:noFill/>
        </p:spPr>
        <p:txBody>
          <a:bodyPr vert="horz" lIns="91440" tIns="45720" rIns="91440" bIns="45720" rtlCol="0">
            <a:normAutofit/>
          </a:bodyPr>
          <a:lstStyle>
            <a:lvl1pPr marL="342900" indent="-342900" algn="l" defTabSz="914400" rtl="0" eaLnBrk="1" latinLnBrk="0" hangingPunct="1">
              <a:spcBef>
                <a:spcPct val="20000"/>
              </a:spcBef>
              <a:buClr>
                <a:srgbClr val="005E80"/>
              </a:buClr>
              <a:buFont typeface="Wingdings" pitchFamily="2" charset="2"/>
              <a:buChar char="§"/>
              <a:defRPr sz="2800" b="0" kern="1200">
                <a:solidFill>
                  <a:schemeClr val="tx1"/>
                </a:solidFill>
                <a:latin typeface="Myriad Pro" pitchFamily="34" charset="0"/>
                <a:ea typeface="+mn-ea"/>
                <a:cs typeface="+mn-cs"/>
              </a:defRPr>
            </a:lvl1pPr>
            <a:lvl2pPr marL="742950" indent="-285750" algn="l" defTabSz="914400" rtl="0" eaLnBrk="1" latinLnBrk="0" hangingPunct="1">
              <a:spcBef>
                <a:spcPct val="20000"/>
              </a:spcBef>
              <a:buFont typeface="Arial" pitchFamily="34" charset="0"/>
              <a:buChar char="–"/>
              <a:defRPr sz="2400" b="0" kern="1200">
                <a:solidFill>
                  <a:schemeClr val="tx1"/>
                </a:solidFill>
                <a:latin typeface="Myriad Pro" pitchFamily="34" charset="0"/>
                <a:ea typeface="+mn-ea"/>
                <a:cs typeface="+mn-cs"/>
              </a:defRPr>
            </a:lvl2pPr>
            <a:lvl3pPr marL="1143000" indent="-228600" algn="l" defTabSz="914400" rtl="0" eaLnBrk="1" latinLnBrk="0" hangingPunct="1">
              <a:spcBef>
                <a:spcPct val="20000"/>
              </a:spcBef>
              <a:buFont typeface="Arial" pitchFamily="34" charset="0"/>
              <a:buChar char="•"/>
              <a:defRPr sz="2000" b="0" kern="1200">
                <a:solidFill>
                  <a:schemeClr val="tx1"/>
                </a:solidFill>
                <a:latin typeface="Myriad Pro" pitchFamily="34" charset="0"/>
                <a:ea typeface="+mn-ea"/>
                <a:cs typeface="+mn-cs"/>
              </a:defRPr>
            </a:lvl3pPr>
            <a:lvl4pPr marL="1600200" indent="-228600" algn="l" defTabSz="914400" rtl="0" eaLnBrk="1" latinLnBrk="0" hangingPunct="1">
              <a:spcBef>
                <a:spcPct val="20000"/>
              </a:spcBef>
              <a:buFont typeface="Arial" pitchFamily="34" charset="0"/>
              <a:buChar char="–"/>
              <a:defRPr sz="1800" b="0" kern="1200">
                <a:solidFill>
                  <a:schemeClr val="tx1"/>
                </a:solidFill>
                <a:latin typeface="Myriad Pro" pitchFamily="34" charset="0"/>
                <a:ea typeface="+mn-ea"/>
                <a:cs typeface="+mn-cs"/>
              </a:defRPr>
            </a:lvl4pPr>
            <a:lvl5pPr marL="2057400" indent="-228600" algn="l" defTabSz="914400" rtl="0" eaLnBrk="1" latinLnBrk="0" hangingPunct="1">
              <a:spcBef>
                <a:spcPct val="20000"/>
              </a:spcBef>
              <a:buFont typeface="Arial" pitchFamily="34" charset="0"/>
              <a:buChar char="»"/>
              <a:defRPr sz="1800" b="0" kern="1200">
                <a:solidFill>
                  <a:schemeClr val="tx1"/>
                </a:solidFill>
                <a:latin typeface="Myriad Pro"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4400" dirty="0" smtClean="0">
                <a:solidFill>
                  <a:schemeClr val="bg1"/>
                </a:solidFill>
                <a:latin typeface="+mn-lt"/>
              </a:rPr>
              <a:t>3. </a:t>
            </a:r>
            <a:r>
              <a:rPr lang="en-US" dirty="0" smtClean="0">
                <a:solidFill>
                  <a:schemeClr val="bg1"/>
                </a:solidFill>
                <a:latin typeface="+mn-lt"/>
              </a:rPr>
              <a:t>Most participants were already on </a:t>
            </a:r>
            <a:r>
              <a:rPr lang="en-US" dirty="0" err="1" smtClean="0">
                <a:solidFill>
                  <a:schemeClr val="bg1"/>
                </a:solidFill>
                <a:latin typeface="+mn-lt"/>
              </a:rPr>
              <a:t>Medi</a:t>
            </a:r>
            <a:r>
              <a:rPr lang="en-US" dirty="0" smtClean="0">
                <a:solidFill>
                  <a:schemeClr val="bg1"/>
                </a:solidFill>
                <a:latin typeface="+mn-lt"/>
              </a:rPr>
              <a:t>-Cal</a:t>
            </a:r>
            <a:endParaRPr lang="en-US" dirty="0">
              <a:solidFill>
                <a:schemeClr val="bg1"/>
              </a:solidFill>
              <a:latin typeface="+mn-lt"/>
            </a:endParaRPr>
          </a:p>
        </p:txBody>
      </p:sp>
      <p:sp>
        <p:nvSpPr>
          <p:cNvPr id="6" name="Content Placeholder 2"/>
          <p:cNvSpPr>
            <a:spLocks noGrp="1"/>
          </p:cNvSpPr>
          <p:nvPr>
            <p:ph sz="half" idx="4294967295"/>
          </p:nvPr>
        </p:nvSpPr>
        <p:spPr>
          <a:xfrm>
            <a:off x="685800" y="2069908"/>
            <a:ext cx="7924800" cy="1663891"/>
          </a:xfrm>
          <a:prstGeom prst="rect">
            <a:avLst/>
          </a:prstGeom>
        </p:spPr>
        <p:txBody>
          <a:bodyPr>
            <a:noAutofit/>
          </a:bodyPr>
          <a:lstStyle/>
          <a:p>
            <a:pPr marL="0" lvl="0" indent="0">
              <a:buNone/>
            </a:pPr>
            <a:r>
              <a:rPr lang="en-US" sz="2800" dirty="0">
                <a:solidFill>
                  <a:srgbClr val="005E80"/>
                </a:solidFill>
                <a:latin typeface="+mn-lt"/>
              </a:rPr>
              <a:t>Three quarters (11 of 15) of the project participants were already receiving </a:t>
            </a:r>
            <a:r>
              <a:rPr lang="en-US" sz="2800" dirty="0" err="1" smtClean="0">
                <a:solidFill>
                  <a:srgbClr val="005E80"/>
                </a:solidFill>
                <a:latin typeface="+mn-lt"/>
              </a:rPr>
              <a:t>Medi</a:t>
            </a:r>
            <a:r>
              <a:rPr lang="en-US" sz="2800" dirty="0" smtClean="0">
                <a:solidFill>
                  <a:srgbClr val="005E80"/>
                </a:solidFill>
                <a:latin typeface="+mn-lt"/>
              </a:rPr>
              <a:t>-Cal, but were not on </a:t>
            </a:r>
            <a:r>
              <a:rPr lang="en-US" sz="2800" dirty="0" err="1" smtClean="0">
                <a:solidFill>
                  <a:srgbClr val="005E80"/>
                </a:solidFill>
                <a:latin typeface="+mn-lt"/>
              </a:rPr>
              <a:t>CalFresh</a:t>
            </a:r>
            <a:r>
              <a:rPr lang="en-US" sz="2800" dirty="0">
                <a:solidFill>
                  <a:srgbClr val="005E80"/>
                </a:solidFill>
                <a:latin typeface="+mn-lt"/>
              </a:rPr>
              <a:t>.  </a:t>
            </a:r>
            <a:endParaRPr lang="en-US" sz="2800" dirty="0" smtClean="0">
              <a:solidFill>
                <a:srgbClr val="005E80"/>
              </a:solidFill>
              <a:latin typeface="+mn-lt"/>
            </a:endParaRPr>
          </a:p>
        </p:txBody>
      </p:sp>
      <p:grpSp>
        <p:nvGrpSpPr>
          <p:cNvPr id="2" name="Group 1"/>
          <p:cNvGrpSpPr/>
          <p:nvPr/>
        </p:nvGrpSpPr>
        <p:grpSpPr>
          <a:xfrm>
            <a:off x="2514600" y="3657600"/>
            <a:ext cx="4300783" cy="2722245"/>
            <a:chOff x="2514600" y="3907155"/>
            <a:chExt cx="4300783" cy="2722245"/>
          </a:xfrm>
        </p:grpSpPr>
        <p:pic>
          <p:nvPicPr>
            <p:cNvPr id="7" name="Picture 6"/>
            <p:cNvPicPr>
              <a:picLocks noChangeAspect="1"/>
            </p:cNvPicPr>
            <p:nvPr/>
          </p:nvPicPr>
          <p:blipFill rotWithShape="1">
            <a:blip r:embed="rId3" cstate="print">
              <a:extLst>
                <a:ext uri="{28A0092B-C50C-407E-A947-70E740481C1C}">
                  <a14:useLocalDpi xmlns:a14="http://schemas.microsoft.com/office/drawing/2010/main" val="0"/>
                </a:ext>
              </a:extLst>
            </a:blip>
            <a:srcRect l="26539" t="37673" b="7882"/>
            <a:stretch/>
          </p:blipFill>
          <p:spPr>
            <a:xfrm>
              <a:off x="2670190" y="5068034"/>
              <a:ext cx="1393261" cy="400485"/>
            </a:xfrm>
            <a:prstGeom prst="rect">
              <a:avLst/>
            </a:prstGeom>
          </p:spPr>
        </p:pic>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438427" y="4995285"/>
              <a:ext cx="1130414" cy="409131"/>
            </a:xfrm>
            <a:prstGeom prst="rect">
              <a:avLst/>
            </a:prstGeom>
          </p:spPr>
        </p:pic>
        <p:sp>
          <p:nvSpPr>
            <p:cNvPr id="9" name="Oval 8"/>
            <p:cNvSpPr/>
            <p:nvPr/>
          </p:nvSpPr>
          <p:spPr>
            <a:xfrm>
              <a:off x="2514600" y="3907155"/>
              <a:ext cx="2722245" cy="2722245"/>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4093139" y="3907156"/>
              <a:ext cx="2722244" cy="2722244"/>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05015005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p:cNvSpPr>
            <a:spLocks noGrp="1"/>
          </p:cNvSpPr>
          <p:nvPr>
            <p:ph idx="1"/>
          </p:nvPr>
        </p:nvSpPr>
        <p:spPr>
          <a:xfrm>
            <a:off x="838200" y="2255837"/>
            <a:ext cx="7391400" cy="1020763"/>
          </a:xfrm>
        </p:spPr>
        <p:txBody>
          <a:bodyPr>
            <a:normAutofit lnSpcReduction="10000"/>
          </a:bodyPr>
          <a:lstStyle/>
          <a:p>
            <a:pPr marL="0" indent="0" algn="ctr">
              <a:buNone/>
            </a:pPr>
            <a:r>
              <a:rPr lang="en-US" sz="2800" b="1" dirty="0" smtClean="0">
                <a:solidFill>
                  <a:schemeClr val="accent3">
                    <a:lumMod val="75000"/>
                  </a:schemeClr>
                </a:solidFill>
                <a:latin typeface="+mn-lt"/>
              </a:rPr>
              <a:t>What can we recommend as solutions </a:t>
            </a:r>
          </a:p>
          <a:p>
            <a:pPr marL="0" indent="0" algn="ctr">
              <a:buNone/>
            </a:pPr>
            <a:r>
              <a:rPr lang="en-US" sz="2800" b="1" dirty="0" smtClean="0">
                <a:solidFill>
                  <a:schemeClr val="accent3">
                    <a:lumMod val="75000"/>
                  </a:schemeClr>
                </a:solidFill>
                <a:latin typeface="+mn-lt"/>
              </a:rPr>
              <a:t>to these big and small obstacles?</a:t>
            </a:r>
            <a:endParaRPr lang="en-US" sz="2800" b="1" dirty="0">
              <a:solidFill>
                <a:schemeClr val="accent3">
                  <a:lumMod val="75000"/>
                </a:schemeClr>
              </a:solidFill>
              <a:latin typeface="+mn-lt"/>
            </a:endParaRPr>
          </a:p>
        </p:txBody>
      </p:sp>
    </p:spTree>
    <p:extLst>
      <p:ext uri="{BB962C8B-B14F-4D97-AF65-F5344CB8AC3E}">
        <p14:creationId xmlns:p14="http://schemas.microsoft.com/office/powerpoint/2010/main" val="376934559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381000" y="457200"/>
            <a:ext cx="8382000" cy="1143000"/>
          </a:xfrm>
          <a:prstGeom prst="round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5" name="Text Placeholder 4"/>
          <p:cNvSpPr txBox="1">
            <a:spLocks/>
          </p:cNvSpPr>
          <p:nvPr/>
        </p:nvSpPr>
        <p:spPr>
          <a:xfrm>
            <a:off x="533400" y="609600"/>
            <a:ext cx="7315200" cy="868680"/>
          </a:xfrm>
          <a:prstGeom prst="rect">
            <a:avLst/>
          </a:prstGeom>
          <a:noFill/>
        </p:spPr>
        <p:txBody>
          <a:bodyPr vert="horz" lIns="91440" tIns="45720" rIns="91440" bIns="45720" rtlCol="0">
            <a:normAutofit lnSpcReduction="10000"/>
          </a:bodyPr>
          <a:lstStyle>
            <a:lvl1pPr marL="342900" indent="-342900" algn="l" defTabSz="914400" rtl="0" eaLnBrk="1" latinLnBrk="0" hangingPunct="1">
              <a:spcBef>
                <a:spcPct val="20000"/>
              </a:spcBef>
              <a:buClr>
                <a:srgbClr val="005E80"/>
              </a:buClr>
              <a:buFont typeface="Wingdings" pitchFamily="2" charset="2"/>
              <a:buChar char="§"/>
              <a:defRPr sz="2800" b="0" kern="1200">
                <a:solidFill>
                  <a:schemeClr val="tx1"/>
                </a:solidFill>
                <a:latin typeface="Myriad Pro" pitchFamily="34" charset="0"/>
                <a:ea typeface="+mn-ea"/>
                <a:cs typeface="+mn-cs"/>
              </a:defRPr>
            </a:lvl1pPr>
            <a:lvl2pPr marL="742950" indent="-285750" algn="l" defTabSz="914400" rtl="0" eaLnBrk="1" latinLnBrk="0" hangingPunct="1">
              <a:spcBef>
                <a:spcPct val="20000"/>
              </a:spcBef>
              <a:buFont typeface="Arial" pitchFamily="34" charset="0"/>
              <a:buChar char="–"/>
              <a:defRPr sz="2400" b="0" kern="1200">
                <a:solidFill>
                  <a:schemeClr val="tx1"/>
                </a:solidFill>
                <a:latin typeface="Myriad Pro" pitchFamily="34" charset="0"/>
                <a:ea typeface="+mn-ea"/>
                <a:cs typeface="+mn-cs"/>
              </a:defRPr>
            </a:lvl2pPr>
            <a:lvl3pPr marL="1143000" indent="-228600" algn="l" defTabSz="914400" rtl="0" eaLnBrk="1" latinLnBrk="0" hangingPunct="1">
              <a:spcBef>
                <a:spcPct val="20000"/>
              </a:spcBef>
              <a:buFont typeface="Arial" pitchFamily="34" charset="0"/>
              <a:buChar char="•"/>
              <a:defRPr sz="2000" b="0" kern="1200">
                <a:solidFill>
                  <a:schemeClr val="tx1"/>
                </a:solidFill>
                <a:latin typeface="Myriad Pro" pitchFamily="34" charset="0"/>
                <a:ea typeface="+mn-ea"/>
                <a:cs typeface="+mn-cs"/>
              </a:defRPr>
            </a:lvl3pPr>
            <a:lvl4pPr marL="1600200" indent="-228600" algn="l" defTabSz="914400" rtl="0" eaLnBrk="1" latinLnBrk="0" hangingPunct="1">
              <a:spcBef>
                <a:spcPct val="20000"/>
              </a:spcBef>
              <a:buFont typeface="Arial" pitchFamily="34" charset="0"/>
              <a:buChar char="–"/>
              <a:defRPr sz="1800" b="0" kern="1200">
                <a:solidFill>
                  <a:schemeClr val="tx1"/>
                </a:solidFill>
                <a:latin typeface="Myriad Pro" pitchFamily="34" charset="0"/>
                <a:ea typeface="+mn-ea"/>
                <a:cs typeface="+mn-cs"/>
              </a:defRPr>
            </a:lvl4pPr>
            <a:lvl5pPr marL="2057400" indent="-228600" algn="l" defTabSz="914400" rtl="0" eaLnBrk="1" latinLnBrk="0" hangingPunct="1">
              <a:spcBef>
                <a:spcPct val="20000"/>
              </a:spcBef>
              <a:buFont typeface="Arial" pitchFamily="34" charset="0"/>
              <a:buChar char="»"/>
              <a:defRPr sz="1800" b="0" kern="1200">
                <a:solidFill>
                  <a:schemeClr val="tx1"/>
                </a:solidFill>
                <a:latin typeface="Myriad Pro"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b="1" dirty="0" smtClean="0">
                <a:solidFill>
                  <a:schemeClr val="bg1"/>
                </a:solidFill>
                <a:latin typeface="+mn-lt"/>
              </a:rPr>
              <a:t>Connect </a:t>
            </a:r>
            <a:r>
              <a:rPr lang="en-US" b="1" dirty="0" err="1" smtClean="0">
                <a:solidFill>
                  <a:schemeClr val="bg1"/>
                </a:solidFill>
                <a:latin typeface="+mn-lt"/>
              </a:rPr>
              <a:t>CalFresh</a:t>
            </a:r>
            <a:r>
              <a:rPr lang="en-US" b="1" dirty="0" smtClean="0">
                <a:solidFill>
                  <a:schemeClr val="bg1"/>
                </a:solidFill>
                <a:latin typeface="+mn-lt"/>
              </a:rPr>
              <a:t> to </a:t>
            </a:r>
            <a:r>
              <a:rPr lang="en-US" b="1" dirty="0" err="1" smtClean="0">
                <a:solidFill>
                  <a:schemeClr val="bg1"/>
                </a:solidFill>
                <a:latin typeface="+mn-lt"/>
              </a:rPr>
              <a:t>Medi</a:t>
            </a:r>
            <a:r>
              <a:rPr lang="en-US" b="1" dirty="0" smtClean="0">
                <a:solidFill>
                  <a:schemeClr val="bg1"/>
                </a:solidFill>
                <a:latin typeface="+mn-lt"/>
              </a:rPr>
              <a:t>-Cal at every turn:</a:t>
            </a:r>
            <a:r>
              <a:rPr lang="en-US" b="1" i="1" dirty="0" smtClean="0">
                <a:solidFill>
                  <a:schemeClr val="bg1"/>
                </a:solidFill>
                <a:latin typeface="+mn-lt"/>
              </a:rPr>
              <a:t> </a:t>
            </a:r>
            <a:r>
              <a:rPr lang="en-US" i="1" dirty="0" smtClean="0">
                <a:solidFill>
                  <a:schemeClr val="bg1"/>
                </a:solidFill>
                <a:latin typeface="+mn-lt"/>
              </a:rPr>
              <a:t>Maximize dual enrollment between programs.</a:t>
            </a:r>
            <a:endParaRPr lang="en-US" i="1" dirty="0">
              <a:solidFill>
                <a:schemeClr val="bg1"/>
              </a:solidFill>
              <a:latin typeface="+mn-lt"/>
            </a:endParaRPr>
          </a:p>
        </p:txBody>
      </p:sp>
      <p:sp>
        <p:nvSpPr>
          <p:cNvPr id="6" name="Content Placeholder 2"/>
          <p:cNvSpPr>
            <a:spLocks noGrp="1"/>
          </p:cNvSpPr>
          <p:nvPr>
            <p:ph sz="half" idx="4294967295"/>
          </p:nvPr>
        </p:nvSpPr>
        <p:spPr>
          <a:xfrm>
            <a:off x="533400" y="1875453"/>
            <a:ext cx="7315200" cy="3991947"/>
          </a:xfrm>
          <a:prstGeom prst="rect">
            <a:avLst/>
          </a:prstGeom>
        </p:spPr>
        <p:txBody>
          <a:bodyPr>
            <a:normAutofit fontScale="70000" lnSpcReduction="20000"/>
          </a:bodyPr>
          <a:lstStyle/>
          <a:p>
            <a:pPr marL="0" indent="0">
              <a:buNone/>
            </a:pPr>
            <a:r>
              <a:rPr lang="en-US" b="1" dirty="0" smtClean="0">
                <a:solidFill>
                  <a:srgbClr val="005E80"/>
                </a:solidFill>
                <a:latin typeface="+mn-lt"/>
              </a:rPr>
              <a:t>Locally:</a:t>
            </a:r>
          </a:p>
          <a:p>
            <a:r>
              <a:rPr lang="en-US" dirty="0" smtClean="0">
                <a:solidFill>
                  <a:srgbClr val="005E80"/>
                </a:solidFill>
                <a:latin typeface="+mn-lt"/>
              </a:rPr>
              <a:t>Create plan for improving and tracking dual enrollment</a:t>
            </a:r>
          </a:p>
          <a:p>
            <a:endParaRPr lang="en-US" dirty="0">
              <a:solidFill>
                <a:srgbClr val="005E80"/>
              </a:solidFill>
              <a:latin typeface="+mn-lt"/>
            </a:endParaRPr>
          </a:p>
          <a:p>
            <a:pPr marL="0" indent="0">
              <a:buNone/>
            </a:pPr>
            <a:r>
              <a:rPr lang="en-US" b="1" dirty="0" smtClean="0">
                <a:solidFill>
                  <a:srgbClr val="005E80"/>
                </a:solidFill>
                <a:latin typeface="+mn-lt"/>
              </a:rPr>
              <a:t>State:</a:t>
            </a:r>
          </a:p>
          <a:p>
            <a:r>
              <a:rPr lang="en-US" dirty="0" smtClean="0">
                <a:solidFill>
                  <a:srgbClr val="005E80"/>
                </a:solidFill>
                <a:latin typeface="+mn-lt"/>
              </a:rPr>
              <a:t>Develop guidance on allowable dual enrollment mechanisms</a:t>
            </a:r>
          </a:p>
          <a:p>
            <a:r>
              <a:rPr lang="en-US" dirty="0" smtClean="0">
                <a:solidFill>
                  <a:srgbClr val="005E80"/>
                </a:solidFill>
                <a:latin typeface="+mn-lt"/>
              </a:rPr>
              <a:t>Track and share successful county strategies</a:t>
            </a:r>
          </a:p>
          <a:p>
            <a:r>
              <a:rPr lang="en-US" dirty="0" smtClean="0">
                <a:solidFill>
                  <a:srgbClr val="005E80"/>
                </a:solidFill>
                <a:latin typeface="+mn-lt"/>
              </a:rPr>
              <a:t>Streamline technology for online dual applications</a:t>
            </a:r>
          </a:p>
          <a:p>
            <a:endParaRPr lang="en-US" dirty="0">
              <a:solidFill>
                <a:srgbClr val="005E80"/>
              </a:solidFill>
              <a:latin typeface="+mn-lt"/>
            </a:endParaRPr>
          </a:p>
          <a:p>
            <a:pPr marL="0" indent="0">
              <a:buNone/>
            </a:pPr>
            <a:r>
              <a:rPr lang="en-US" b="1" dirty="0" smtClean="0">
                <a:solidFill>
                  <a:srgbClr val="005E80"/>
                </a:solidFill>
                <a:latin typeface="+mn-lt"/>
              </a:rPr>
              <a:t>USDA:</a:t>
            </a:r>
          </a:p>
          <a:p>
            <a:r>
              <a:rPr lang="en-US" dirty="0" smtClean="0">
                <a:solidFill>
                  <a:srgbClr val="005E80"/>
                </a:solidFill>
                <a:latin typeface="+mn-lt"/>
              </a:rPr>
              <a:t>Guide the State on thinking about                            possibilities for dual enrollment</a:t>
            </a:r>
          </a:p>
          <a:p>
            <a:endParaRPr lang="en-US" dirty="0" smtClean="0">
              <a:solidFill>
                <a:srgbClr val="005E80"/>
              </a:solidFill>
              <a:latin typeface="+mn-lt"/>
            </a:endParaRPr>
          </a:p>
          <a:p>
            <a:endParaRPr lang="en-US" dirty="0" smtClean="0">
              <a:solidFill>
                <a:srgbClr val="005E80"/>
              </a:solidFill>
              <a:latin typeface="+mn-lt"/>
            </a:endParaRPr>
          </a:p>
          <a:p>
            <a:pPr marL="0" indent="0">
              <a:buNone/>
            </a:pPr>
            <a:endParaRPr lang="en-US" dirty="0">
              <a:solidFill>
                <a:srgbClr val="005E80"/>
              </a:solidFill>
              <a:latin typeface="+mn-lt"/>
            </a:endParaRPr>
          </a:p>
          <a:p>
            <a:pPr marL="0" indent="0">
              <a:buNone/>
            </a:pPr>
            <a:endParaRPr lang="en-US" dirty="0">
              <a:solidFill>
                <a:srgbClr val="005E80"/>
              </a:solidFill>
              <a:latin typeface="+mn-lt"/>
            </a:endParaRPr>
          </a:p>
        </p:txBody>
      </p:sp>
      <p:pic>
        <p:nvPicPr>
          <p:cNvPr id="7" name="Picture 6"/>
          <p:cNvPicPr>
            <a:picLocks noChangeAspect="1"/>
          </p:cNvPicPr>
          <p:nvPr/>
        </p:nvPicPr>
        <p:blipFill rotWithShape="1">
          <a:blip r:embed="rId3" cstate="print">
            <a:extLst>
              <a:ext uri="{28A0092B-C50C-407E-A947-70E740481C1C}">
                <a14:useLocalDpi xmlns:a14="http://schemas.microsoft.com/office/drawing/2010/main" val="0"/>
              </a:ext>
            </a:extLst>
          </a:blip>
          <a:srcRect b="14627"/>
          <a:stretch/>
        </p:blipFill>
        <p:spPr>
          <a:xfrm>
            <a:off x="6629400" y="3810000"/>
            <a:ext cx="1981200" cy="1691413"/>
          </a:xfrm>
          <a:prstGeom prst="rect">
            <a:avLst/>
          </a:prstGeom>
        </p:spPr>
      </p:pic>
      <p:pic>
        <p:nvPicPr>
          <p:cNvPr id="9" name="Picture 8"/>
          <p:cNvPicPr>
            <a:picLocks noChangeAspect="1"/>
          </p:cNvPicPr>
          <p:nvPr/>
        </p:nvPicPr>
        <p:blipFill rotWithShape="1">
          <a:blip r:embed="rId4">
            <a:extLst>
              <a:ext uri="{28A0092B-C50C-407E-A947-70E740481C1C}">
                <a14:useLocalDpi xmlns:a14="http://schemas.microsoft.com/office/drawing/2010/main" val="0"/>
              </a:ext>
            </a:extLst>
          </a:blip>
          <a:srcRect l="26539" t="37673" b="7882"/>
          <a:stretch/>
        </p:blipFill>
        <p:spPr>
          <a:xfrm>
            <a:off x="5977590" y="6296041"/>
            <a:ext cx="1608419" cy="462331"/>
          </a:xfrm>
          <a:prstGeom prst="rect">
            <a:avLst/>
          </a:prstGeom>
        </p:spPr>
      </p:pic>
      <p:pic>
        <p:nvPicPr>
          <p:cNvPr id="10" name="Picture 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696200" y="6248400"/>
            <a:ext cx="1210981" cy="438291"/>
          </a:xfrm>
          <a:prstGeom prst="rect">
            <a:avLst/>
          </a:prstGeom>
        </p:spPr>
      </p:pic>
      <p:cxnSp>
        <p:nvCxnSpPr>
          <p:cNvPr id="11" name="Straight Arrow Connector 10"/>
          <p:cNvCxnSpPr/>
          <p:nvPr/>
        </p:nvCxnSpPr>
        <p:spPr>
          <a:xfrm flipH="1">
            <a:off x="7010400" y="5402922"/>
            <a:ext cx="609600" cy="746987"/>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cxnSp>
        <p:nvCxnSpPr>
          <p:cNvPr id="12" name="Straight Arrow Connector 11"/>
          <p:cNvCxnSpPr/>
          <p:nvPr/>
        </p:nvCxnSpPr>
        <p:spPr>
          <a:xfrm>
            <a:off x="7622275" y="5425213"/>
            <a:ext cx="609600" cy="746987"/>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pic>
        <p:nvPicPr>
          <p:cNvPr id="13" name="Picture 12"/>
          <p:cNvPicPr>
            <a:picLocks noChangeAspect="1"/>
          </p:cNvPicPr>
          <p:nvPr/>
        </p:nvPicPr>
        <p:blipFill rotWithShape="1">
          <a:blip r:embed="rId6" cstate="print">
            <a:extLst>
              <a:ext uri="{28A0092B-C50C-407E-A947-70E740481C1C}">
                <a14:useLocalDpi xmlns:a14="http://schemas.microsoft.com/office/drawing/2010/main" val="0"/>
              </a:ext>
            </a:extLst>
          </a:blip>
          <a:srcRect b="11956"/>
          <a:stretch/>
        </p:blipFill>
        <p:spPr>
          <a:xfrm>
            <a:off x="8158688" y="5583970"/>
            <a:ext cx="487794" cy="429472"/>
          </a:xfrm>
          <a:prstGeom prst="rect">
            <a:avLst/>
          </a:prstGeom>
        </p:spPr>
      </p:pic>
      <p:pic>
        <p:nvPicPr>
          <p:cNvPr id="14" name="Picture 13"/>
          <p:cNvPicPr>
            <a:picLocks noChangeAspect="1"/>
          </p:cNvPicPr>
          <p:nvPr/>
        </p:nvPicPr>
        <p:blipFill rotWithShape="1">
          <a:blip r:embed="rId6" cstate="print">
            <a:extLst>
              <a:ext uri="{28A0092B-C50C-407E-A947-70E740481C1C}">
                <a14:useLocalDpi xmlns:a14="http://schemas.microsoft.com/office/drawing/2010/main" val="0"/>
              </a:ext>
            </a:extLst>
          </a:blip>
          <a:srcRect b="11956"/>
          <a:stretch/>
        </p:blipFill>
        <p:spPr>
          <a:xfrm>
            <a:off x="6582259" y="5583970"/>
            <a:ext cx="487794" cy="429472"/>
          </a:xfrm>
          <a:prstGeom prst="rect">
            <a:avLst/>
          </a:prstGeom>
        </p:spPr>
      </p:pic>
    </p:spTree>
    <p:extLst>
      <p:ext uri="{BB962C8B-B14F-4D97-AF65-F5344CB8AC3E}">
        <p14:creationId xmlns:p14="http://schemas.microsoft.com/office/powerpoint/2010/main" val="29524886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6">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6">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6">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6">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6">
                                            <p:txEl>
                                              <p:pRg st="8" end="8"/>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6">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005E80"/>
                </a:solidFill>
                <a:latin typeface="+mj-lt"/>
              </a:rPr>
              <a:t>Reduce Hunger in CA</a:t>
            </a:r>
            <a:endParaRPr lang="en-US" dirty="0">
              <a:solidFill>
                <a:srgbClr val="005E80"/>
              </a:solidFill>
              <a:latin typeface="+mj-lt"/>
            </a:endParaRPr>
          </a:p>
        </p:txBody>
      </p:sp>
      <p:sp>
        <p:nvSpPr>
          <p:cNvPr id="3" name="Content Placeholder 2"/>
          <p:cNvSpPr>
            <a:spLocks noGrp="1"/>
          </p:cNvSpPr>
          <p:nvPr>
            <p:ph idx="1"/>
          </p:nvPr>
        </p:nvSpPr>
        <p:spPr>
          <a:xfrm>
            <a:off x="457200" y="1676400"/>
            <a:ext cx="8229600" cy="4449763"/>
          </a:xfrm>
        </p:spPr>
        <p:txBody>
          <a:bodyPr>
            <a:normAutofit lnSpcReduction="10000"/>
          </a:bodyPr>
          <a:lstStyle/>
          <a:p>
            <a:pPr>
              <a:buNone/>
            </a:pPr>
            <a:r>
              <a:rPr lang="en-US" b="1" i="1" dirty="0" smtClean="0">
                <a:solidFill>
                  <a:srgbClr val="005E80"/>
                </a:solidFill>
                <a:latin typeface="+mj-lt"/>
              </a:rPr>
              <a:t>Goal:  </a:t>
            </a:r>
            <a:r>
              <a:rPr lang="en-US" dirty="0" smtClean="0">
                <a:solidFill>
                  <a:srgbClr val="005E80"/>
                </a:solidFill>
                <a:latin typeface="+mj-lt"/>
              </a:rPr>
              <a:t>California is a top 10 state for CalFresh access, with at least 75% of eligible people participating by 2016, per USDA.</a:t>
            </a:r>
          </a:p>
          <a:p>
            <a:pPr>
              <a:buNone/>
            </a:pPr>
            <a:endParaRPr lang="en-US" dirty="0" smtClean="0">
              <a:solidFill>
                <a:srgbClr val="005E80"/>
              </a:solidFill>
              <a:latin typeface="+mj-lt"/>
            </a:endParaRPr>
          </a:p>
          <a:p>
            <a:pPr>
              <a:buNone/>
            </a:pPr>
            <a:r>
              <a:rPr lang="en-US" b="1" i="1" dirty="0" smtClean="0">
                <a:solidFill>
                  <a:srgbClr val="005E80"/>
                </a:solidFill>
                <a:latin typeface="+mj-lt"/>
              </a:rPr>
              <a:t>How?  </a:t>
            </a:r>
            <a:r>
              <a:rPr lang="en-US" dirty="0" smtClean="0">
                <a:solidFill>
                  <a:srgbClr val="005E80"/>
                </a:solidFill>
                <a:latin typeface="+mj-lt"/>
              </a:rPr>
              <a:t>Advance 3 data-driven strategies for customer service that improve participation, in partnership with counties and the State.</a:t>
            </a:r>
          </a:p>
          <a:p>
            <a:pPr marL="914400" lvl="1" indent="-514350">
              <a:buFont typeface="+mj-lt"/>
              <a:buAutoNum type="arabicPeriod"/>
            </a:pPr>
            <a:r>
              <a:rPr lang="en-US" u="sng" dirty="0" smtClean="0">
                <a:solidFill>
                  <a:srgbClr val="005E80"/>
                </a:solidFill>
                <a:latin typeface="+mj-lt"/>
              </a:rPr>
              <a:t>Quick</a:t>
            </a:r>
            <a:r>
              <a:rPr lang="en-US" dirty="0" smtClean="0">
                <a:solidFill>
                  <a:srgbClr val="005E80"/>
                </a:solidFill>
                <a:latin typeface="+mj-lt"/>
              </a:rPr>
              <a:t>:  Same Day Service</a:t>
            </a:r>
          </a:p>
          <a:p>
            <a:pPr marL="914400" lvl="1" indent="-514350">
              <a:buFont typeface="+mj-lt"/>
              <a:buAutoNum type="arabicPeriod"/>
            </a:pPr>
            <a:r>
              <a:rPr lang="en-US" u="sng" dirty="0" smtClean="0">
                <a:solidFill>
                  <a:srgbClr val="005E80"/>
                </a:solidFill>
                <a:latin typeface="+mj-lt"/>
              </a:rPr>
              <a:t>Consistent</a:t>
            </a:r>
            <a:r>
              <a:rPr lang="en-US" dirty="0" smtClean="0">
                <a:solidFill>
                  <a:srgbClr val="005E80"/>
                </a:solidFill>
                <a:latin typeface="+mj-lt"/>
              </a:rPr>
              <a:t>:  Zero Churn</a:t>
            </a:r>
          </a:p>
          <a:p>
            <a:pPr marL="914400" lvl="1" indent="-514350">
              <a:buFont typeface="+mj-lt"/>
              <a:buAutoNum type="arabicPeriod"/>
            </a:pPr>
            <a:r>
              <a:rPr lang="en-US" u="sng" dirty="0" smtClean="0">
                <a:solidFill>
                  <a:srgbClr val="005E80"/>
                </a:solidFill>
                <a:latin typeface="+mj-lt"/>
              </a:rPr>
              <a:t>Connected</a:t>
            </a:r>
            <a:r>
              <a:rPr lang="en-US" dirty="0" smtClean="0">
                <a:solidFill>
                  <a:srgbClr val="005E80"/>
                </a:solidFill>
                <a:latin typeface="+mj-lt"/>
              </a:rPr>
              <a:t>:  One Stop for </a:t>
            </a:r>
            <a:r>
              <a:rPr lang="en-US" dirty="0" err="1" smtClean="0">
                <a:solidFill>
                  <a:srgbClr val="005E80"/>
                </a:solidFill>
                <a:latin typeface="+mj-lt"/>
              </a:rPr>
              <a:t>Medi</a:t>
            </a:r>
            <a:r>
              <a:rPr lang="en-US" dirty="0" smtClean="0">
                <a:solidFill>
                  <a:srgbClr val="005E80"/>
                </a:solidFill>
                <a:latin typeface="+mj-lt"/>
              </a:rPr>
              <a:t>-Cal &amp; CalFresh</a:t>
            </a:r>
            <a:endParaRPr lang="en-US" dirty="0">
              <a:solidFill>
                <a:srgbClr val="005E80"/>
              </a:solidFill>
              <a:latin typeface="+mj-lt"/>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381000" y="457200"/>
            <a:ext cx="8382000" cy="1447800"/>
          </a:xfrm>
          <a:prstGeom prst="round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5" name="Text Placeholder 4"/>
          <p:cNvSpPr txBox="1">
            <a:spLocks/>
          </p:cNvSpPr>
          <p:nvPr/>
        </p:nvSpPr>
        <p:spPr>
          <a:xfrm>
            <a:off x="533400" y="609600"/>
            <a:ext cx="8001000" cy="1173480"/>
          </a:xfrm>
          <a:prstGeom prst="rect">
            <a:avLst/>
          </a:prstGeom>
          <a:noFill/>
        </p:spPr>
        <p:txBody>
          <a:bodyPr vert="horz" lIns="91440" tIns="45720" rIns="91440" bIns="45720" rtlCol="0">
            <a:normAutofit fontScale="92500" lnSpcReduction="10000"/>
          </a:bodyPr>
          <a:lstStyle>
            <a:lvl1pPr marL="342900" indent="-342900" algn="l" defTabSz="914400" rtl="0" eaLnBrk="1" latinLnBrk="0" hangingPunct="1">
              <a:spcBef>
                <a:spcPct val="20000"/>
              </a:spcBef>
              <a:buClr>
                <a:srgbClr val="005E80"/>
              </a:buClr>
              <a:buFont typeface="Wingdings" pitchFamily="2" charset="2"/>
              <a:buChar char="§"/>
              <a:defRPr sz="2800" b="0" kern="1200">
                <a:solidFill>
                  <a:schemeClr val="tx1"/>
                </a:solidFill>
                <a:latin typeface="Myriad Pro" pitchFamily="34" charset="0"/>
                <a:ea typeface="+mn-ea"/>
                <a:cs typeface="+mn-cs"/>
              </a:defRPr>
            </a:lvl1pPr>
            <a:lvl2pPr marL="742950" indent="-285750" algn="l" defTabSz="914400" rtl="0" eaLnBrk="1" latinLnBrk="0" hangingPunct="1">
              <a:spcBef>
                <a:spcPct val="20000"/>
              </a:spcBef>
              <a:buFont typeface="Arial" pitchFamily="34" charset="0"/>
              <a:buChar char="–"/>
              <a:defRPr sz="2400" b="0" kern="1200">
                <a:solidFill>
                  <a:schemeClr val="tx1"/>
                </a:solidFill>
                <a:latin typeface="Myriad Pro" pitchFamily="34" charset="0"/>
                <a:ea typeface="+mn-ea"/>
                <a:cs typeface="+mn-cs"/>
              </a:defRPr>
            </a:lvl2pPr>
            <a:lvl3pPr marL="1143000" indent="-228600" algn="l" defTabSz="914400" rtl="0" eaLnBrk="1" latinLnBrk="0" hangingPunct="1">
              <a:spcBef>
                <a:spcPct val="20000"/>
              </a:spcBef>
              <a:buFont typeface="Arial" pitchFamily="34" charset="0"/>
              <a:buChar char="•"/>
              <a:defRPr sz="2000" b="0" kern="1200">
                <a:solidFill>
                  <a:schemeClr val="tx1"/>
                </a:solidFill>
                <a:latin typeface="Myriad Pro" pitchFamily="34" charset="0"/>
                <a:ea typeface="+mn-ea"/>
                <a:cs typeface="+mn-cs"/>
              </a:defRPr>
            </a:lvl3pPr>
            <a:lvl4pPr marL="1600200" indent="-228600" algn="l" defTabSz="914400" rtl="0" eaLnBrk="1" latinLnBrk="0" hangingPunct="1">
              <a:spcBef>
                <a:spcPct val="20000"/>
              </a:spcBef>
              <a:buFont typeface="Arial" pitchFamily="34" charset="0"/>
              <a:buChar char="–"/>
              <a:defRPr sz="1800" b="0" kern="1200">
                <a:solidFill>
                  <a:schemeClr val="tx1"/>
                </a:solidFill>
                <a:latin typeface="Myriad Pro" pitchFamily="34" charset="0"/>
                <a:ea typeface="+mn-ea"/>
                <a:cs typeface="+mn-cs"/>
              </a:defRPr>
            </a:lvl4pPr>
            <a:lvl5pPr marL="2057400" indent="-228600" algn="l" defTabSz="914400" rtl="0" eaLnBrk="1" latinLnBrk="0" hangingPunct="1">
              <a:spcBef>
                <a:spcPct val="20000"/>
              </a:spcBef>
              <a:buFont typeface="Arial" pitchFamily="34" charset="0"/>
              <a:buChar char="»"/>
              <a:defRPr sz="1800" b="0" kern="1200">
                <a:solidFill>
                  <a:schemeClr val="tx1"/>
                </a:solidFill>
                <a:latin typeface="Myriad Pro"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b="1" dirty="0" smtClean="0">
                <a:solidFill>
                  <a:schemeClr val="bg1"/>
                </a:solidFill>
                <a:latin typeface="+mn-lt"/>
              </a:rPr>
              <a:t>Ask, Improve, Repeat: </a:t>
            </a:r>
            <a:r>
              <a:rPr lang="en-US" i="1" dirty="0" smtClean="0">
                <a:solidFill>
                  <a:schemeClr val="bg1"/>
                </a:solidFill>
                <a:latin typeface="+mn-lt"/>
              </a:rPr>
              <a:t>Create a system for making improvements by soliciting, reviewing, and analyzing feedback on the enrollment experience.</a:t>
            </a:r>
            <a:endParaRPr lang="en-US" i="1" dirty="0">
              <a:solidFill>
                <a:schemeClr val="bg1"/>
              </a:solidFill>
              <a:latin typeface="+mn-lt"/>
            </a:endParaRPr>
          </a:p>
        </p:txBody>
      </p:sp>
      <p:sp>
        <p:nvSpPr>
          <p:cNvPr id="6" name="Content Placeholder 2"/>
          <p:cNvSpPr>
            <a:spLocks noGrp="1"/>
          </p:cNvSpPr>
          <p:nvPr>
            <p:ph sz="half" idx="4294967295"/>
          </p:nvPr>
        </p:nvSpPr>
        <p:spPr>
          <a:xfrm>
            <a:off x="533400" y="2590799"/>
            <a:ext cx="7315200" cy="3991947"/>
          </a:xfrm>
          <a:prstGeom prst="rect">
            <a:avLst/>
          </a:prstGeom>
        </p:spPr>
        <p:txBody>
          <a:bodyPr>
            <a:normAutofit/>
          </a:bodyPr>
          <a:lstStyle/>
          <a:p>
            <a:endParaRPr lang="en-US" dirty="0" smtClean="0"/>
          </a:p>
          <a:p>
            <a:endParaRPr lang="en-US" dirty="0" smtClean="0"/>
          </a:p>
          <a:p>
            <a:pPr marL="0" indent="0">
              <a:buNone/>
            </a:pPr>
            <a:endParaRPr lang="en-US" dirty="0"/>
          </a:p>
          <a:p>
            <a:pPr marL="0" indent="0">
              <a:buNone/>
            </a:pPr>
            <a:endParaRPr lang="en-US" dirty="0"/>
          </a:p>
        </p:txBody>
      </p:sp>
      <p:sp>
        <p:nvSpPr>
          <p:cNvPr id="7" name="Content Placeholder 2"/>
          <p:cNvSpPr>
            <a:spLocks noGrp="1"/>
          </p:cNvSpPr>
          <p:nvPr>
            <p:ph sz="quarter" idx="4294967295"/>
          </p:nvPr>
        </p:nvSpPr>
        <p:spPr>
          <a:xfrm>
            <a:off x="685800" y="2209801"/>
            <a:ext cx="7315200" cy="4525346"/>
          </a:xfrm>
          <a:prstGeom prst="rect">
            <a:avLst/>
          </a:prstGeom>
        </p:spPr>
        <p:txBody>
          <a:bodyPr>
            <a:normAutofit/>
          </a:bodyPr>
          <a:lstStyle/>
          <a:p>
            <a:pPr marL="0" lvl="0" indent="0">
              <a:buNone/>
            </a:pPr>
            <a:r>
              <a:rPr lang="en-US" sz="2200" b="1" dirty="0" smtClean="0">
                <a:solidFill>
                  <a:srgbClr val="005E80"/>
                </a:solidFill>
                <a:latin typeface="+mn-lt"/>
              </a:rPr>
              <a:t>Locally and State:</a:t>
            </a:r>
          </a:p>
          <a:p>
            <a:r>
              <a:rPr lang="en-US" sz="2200" dirty="0" smtClean="0">
                <a:solidFill>
                  <a:srgbClr val="005E80"/>
                </a:solidFill>
                <a:latin typeface="+mn-lt"/>
              </a:rPr>
              <a:t>Develop and </a:t>
            </a:r>
            <a:r>
              <a:rPr lang="en-US" sz="2200" dirty="0">
                <a:solidFill>
                  <a:srgbClr val="005E80"/>
                </a:solidFill>
                <a:latin typeface="+mn-lt"/>
              </a:rPr>
              <a:t>implement a </a:t>
            </a:r>
            <a:r>
              <a:rPr lang="en-US" sz="2200" dirty="0" smtClean="0">
                <a:solidFill>
                  <a:srgbClr val="005E80"/>
                </a:solidFill>
                <a:latin typeface="+mn-lt"/>
              </a:rPr>
              <a:t>transparent local and state system for </a:t>
            </a:r>
            <a:r>
              <a:rPr lang="en-US" sz="2200" dirty="0">
                <a:solidFill>
                  <a:srgbClr val="005E80"/>
                </a:solidFill>
                <a:latin typeface="+mn-lt"/>
              </a:rPr>
              <a:t>soliciting, reviewing, and responding to </a:t>
            </a:r>
            <a:r>
              <a:rPr lang="en-US" sz="2200" dirty="0" smtClean="0">
                <a:solidFill>
                  <a:srgbClr val="005E80"/>
                </a:solidFill>
                <a:latin typeface="+mn-lt"/>
              </a:rPr>
              <a:t>feedback.</a:t>
            </a:r>
          </a:p>
          <a:p>
            <a:pPr marL="0" lvl="0" indent="0">
              <a:buNone/>
            </a:pPr>
            <a:endParaRPr lang="en-US" sz="2200" dirty="0">
              <a:solidFill>
                <a:srgbClr val="005E80"/>
              </a:solidFill>
              <a:latin typeface="+mn-lt"/>
            </a:endParaRPr>
          </a:p>
          <a:p>
            <a:pPr marL="0" lvl="0" indent="0">
              <a:buNone/>
            </a:pPr>
            <a:r>
              <a:rPr lang="en-US" sz="2200" b="1" dirty="0" smtClean="0">
                <a:solidFill>
                  <a:srgbClr val="005E80"/>
                </a:solidFill>
                <a:latin typeface="+mn-lt"/>
              </a:rPr>
              <a:t>USDA: </a:t>
            </a:r>
          </a:p>
          <a:p>
            <a:r>
              <a:rPr lang="en-US" sz="2200" dirty="0" smtClean="0">
                <a:solidFill>
                  <a:srgbClr val="005E80"/>
                </a:solidFill>
                <a:latin typeface="+mn-lt"/>
              </a:rPr>
              <a:t>Call on USDA to monitor counties                                             in addressing issues.</a:t>
            </a:r>
          </a:p>
          <a:p>
            <a:endParaRPr lang="en-US" sz="2200" dirty="0" smtClean="0">
              <a:solidFill>
                <a:srgbClr val="005E80"/>
              </a:solidFill>
              <a:latin typeface="+mn-lt"/>
            </a:endParaRPr>
          </a:p>
          <a:p>
            <a:pPr marL="0" indent="0">
              <a:buNone/>
            </a:pPr>
            <a:endParaRPr lang="en-US" sz="2200" dirty="0">
              <a:solidFill>
                <a:srgbClr val="005E80"/>
              </a:solidFill>
              <a:latin typeface="+mn-lt"/>
            </a:endParaRPr>
          </a:p>
          <a:p>
            <a:pPr marL="0" indent="0">
              <a:buNone/>
            </a:pPr>
            <a:endParaRPr lang="en-US" sz="2200" dirty="0">
              <a:solidFill>
                <a:srgbClr val="005E80"/>
              </a:solidFill>
              <a:latin typeface="+mn-lt"/>
            </a:endParaRPr>
          </a:p>
        </p:txBody>
      </p:sp>
      <p:graphicFrame>
        <p:nvGraphicFramePr>
          <p:cNvPr id="9" name="Diagram 8"/>
          <p:cNvGraphicFramePr/>
          <p:nvPr>
            <p:extLst>
              <p:ext uri="{D42A27DB-BD31-4B8C-83A1-F6EECF244321}">
                <p14:modId xmlns:p14="http://schemas.microsoft.com/office/powerpoint/2010/main" val="212950010"/>
              </p:ext>
            </p:extLst>
          </p:nvPr>
        </p:nvGraphicFramePr>
        <p:xfrm>
          <a:off x="4953000" y="3733800"/>
          <a:ext cx="4419600" cy="2946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9524886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7">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Up Arrow Callout 5"/>
          <p:cNvSpPr/>
          <p:nvPr/>
        </p:nvSpPr>
        <p:spPr>
          <a:xfrm>
            <a:off x="228600" y="6019800"/>
            <a:ext cx="4495800" cy="643354"/>
          </a:xfrm>
          <a:prstGeom prst="upArrowCallou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p>
        </p:txBody>
      </p:sp>
      <p:sp>
        <p:nvSpPr>
          <p:cNvPr id="3" name="Content Placeholder 2"/>
          <p:cNvSpPr>
            <a:spLocks noGrp="1"/>
          </p:cNvSpPr>
          <p:nvPr>
            <p:ph idx="1"/>
          </p:nvPr>
        </p:nvSpPr>
        <p:spPr>
          <a:xfrm>
            <a:off x="4724400" y="3048000"/>
            <a:ext cx="4191000" cy="3505200"/>
          </a:xfrm>
        </p:spPr>
        <p:txBody>
          <a:bodyPr>
            <a:normAutofit/>
          </a:bodyPr>
          <a:lstStyle/>
          <a:p>
            <a:pPr>
              <a:spcAft>
                <a:spcPts val="1200"/>
              </a:spcAft>
              <a:buClr>
                <a:schemeClr val="accent4"/>
              </a:buClr>
              <a:buSzPct val="120000"/>
            </a:pPr>
            <a:r>
              <a:rPr lang="en-US" sz="2000" dirty="0" smtClean="0">
                <a:solidFill>
                  <a:srgbClr val="005E80"/>
                </a:solidFill>
                <a:latin typeface="+mn-lt"/>
              </a:rPr>
              <a:t>Sharing findings at </a:t>
            </a:r>
            <a:r>
              <a:rPr lang="en-US" sz="2000" b="1" dirty="0" smtClean="0">
                <a:solidFill>
                  <a:srgbClr val="005E80"/>
                </a:solidFill>
                <a:latin typeface="+mn-lt"/>
              </a:rPr>
              <a:t>all levels</a:t>
            </a:r>
            <a:r>
              <a:rPr lang="en-US" sz="2000" dirty="0" smtClean="0">
                <a:solidFill>
                  <a:srgbClr val="005E80"/>
                </a:solidFill>
                <a:latin typeface="+mn-lt"/>
              </a:rPr>
              <a:t>.</a:t>
            </a:r>
          </a:p>
          <a:p>
            <a:pPr>
              <a:spcAft>
                <a:spcPts val="1200"/>
              </a:spcAft>
              <a:buClr>
                <a:schemeClr val="accent4"/>
              </a:buClr>
              <a:buSzPct val="120000"/>
            </a:pPr>
            <a:r>
              <a:rPr lang="en-US" sz="2000" dirty="0" smtClean="0">
                <a:solidFill>
                  <a:srgbClr val="005E80"/>
                </a:solidFill>
                <a:latin typeface="+mn-lt"/>
              </a:rPr>
              <a:t>Incorporating </a:t>
            </a:r>
            <a:r>
              <a:rPr lang="en-US" sz="2000" b="1" dirty="0" smtClean="0">
                <a:solidFill>
                  <a:srgbClr val="005E80"/>
                </a:solidFill>
                <a:latin typeface="+mn-lt"/>
              </a:rPr>
              <a:t>recommendations</a:t>
            </a:r>
            <a:r>
              <a:rPr lang="en-US" sz="2000" dirty="0" smtClean="0">
                <a:solidFill>
                  <a:srgbClr val="005E80"/>
                </a:solidFill>
                <a:latin typeface="+mn-lt"/>
              </a:rPr>
              <a:t> into advocacy locally and at the state level.</a:t>
            </a:r>
          </a:p>
          <a:p>
            <a:pPr>
              <a:spcAft>
                <a:spcPts val="1200"/>
              </a:spcAft>
              <a:buClr>
                <a:schemeClr val="accent4"/>
              </a:buClr>
              <a:buSzPct val="120000"/>
            </a:pPr>
            <a:r>
              <a:rPr lang="en-US" sz="2000" dirty="0" smtClean="0">
                <a:solidFill>
                  <a:srgbClr val="005E80"/>
                </a:solidFill>
                <a:latin typeface="+mn-lt"/>
              </a:rPr>
              <a:t>Encourage </a:t>
            </a:r>
            <a:r>
              <a:rPr lang="en-US" sz="2000" b="1" dirty="0" smtClean="0">
                <a:solidFill>
                  <a:srgbClr val="005E80"/>
                </a:solidFill>
                <a:latin typeface="+mn-lt"/>
              </a:rPr>
              <a:t>replication</a:t>
            </a:r>
            <a:r>
              <a:rPr lang="en-US" sz="2000" dirty="0" smtClean="0">
                <a:solidFill>
                  <a:srgbClr val="005E80"/>
                </a:solidFill>
                <a:latin typeface="+mn-lt"/>
              </a:rPr>
              <a:t> of similar studies in other counties.</a:t>
            </a:r>
          </a:p>
          <a:p>
            <a:pPr>
              <a:spcAft>
                <a:spcPts val="1200"/>
              </a:spcAft>
              <a:buClr>
                <a:schemeClr val="accent4"/>
              </a:buClr>
              <a:buSzPct val="120000"/>
            </a:pPr>
            <a:r>
              <a:rPr lang="en-US" sz="2000" dirty="0" smtClean="0">
                <a:solidFill>
                  <a:srgbClr val="005E80"/>
                </a:solidFill>
                <a:latin typeface="+mn-lt"/>
              </a:rPr>
              <a:t>Develop </a:t>
            </a:r>
            <a:r>
              <a:rPr lang="en-US" sz="2000" b="1" dirty="0" smtClean="0">
                <a:solidFill>
                  <a:srgbClr val="005E80"/>
                </a:solidFill>
                <a:latin typeface="+mn-lt"/>
              </a:rPr>
              <a:t>ongoing mechanisms </a:t>
            </a:r>
            <a:r>
              <a:rPr lang="en-US" sz="2000" dirty="0" smtClean="0">
                <a:solidFill>
                  <a:srgbClr val="005E80"/>
                </a:solidFill>
                <a:latin typeface="+mn-lt"/>
              </a:rPr>
              <a:t>for collecting data and creating accountability.</a:t>
            </a:r>
            <a:endParaRPr lang="en-US" sz="2000" dirty="0">
              <a:solidFill>
                <a:srgbClr val="005E80"/>
              </a:solidFill>
              <a:latin typeface="+mn-lt"/>
            </a:endParaRPr>
          </a:p>
        </p:txBody>
      </p:sp>
      <p:pic>
        <p:nvPicPr>
          <p:cNvPr id="4" name="Picture 3"/>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533400" y="1066800"/>
            <a:ext cx="3773979" cy="4876800"/>
          </a:xfrm>
          <a:prstGeom prst="rect">
            <a:avLst/>
          </a:prstGeom>
          <a:ln>
            <a:noFill/>
          </a:ln>
          <a:effectLst>
            <a:outerShdw blurRad="190500" algn="tl" rotWithShape="0">
              <a:srgbClr val="000000">
                <a:alpha val="70000"/>
              </a:srgbClr>
            </a:outerShdw>
          </a:effectLst>
        </p:spPr>
      </p:pic>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562600" y="914400"/>
            <a:ext cx="2667000" cy="1838771"/>
          </a:xfrm>
          <a:prstGeom prst="rect">
            <a:avLst/>
          </a:prstGeom>
        </p:spPr>
      </p:pic>
      <p:sp>
        <p:nvSpPr>
          <p:cNvPr id="2" name="TextBox 1"/>
          <p:cNvSpPr txBox="1"/>
          <p:nvPr/>
        </p:nvSpPr>
        <p:spPr>
          <a:xfrm>
            <a:off x="76200" y="6290846"/>
            <a:ext cx="4800600" cy="338554"/>
          </a:xfrm>
          <a:prstGeom prst="rect">
            <a:avLst/>
          </a:prstGeom>
          <a:noFill/>
        </p:spPr>
        <p:txBody>
          <a:bodyPr wrap="square" rtlCol="0">
            <a:spAutoFit/>
          </a:bodyPr>
          <a:lstStyle/>
          <a:p>
            <a:pPr algn="ctr"/>
            <a:r>
              <a:rPr lang="en-US" sz="1600" dirty="0">
                <a:solidFill>
                  <a:srgbClr val="0070C0"/>
                </a:solidFill>
              </a:rPr>
              <a:t>http://</a:t>
            </a:r>
            <a:r>
              <a:rPr lang="en-US" sz="1600" dirty="0" smtClean="0">
                <a:solidFill>
                  <a:srgbClr val="0070C0"/>
                </a:solidFill>
              </a:rPr>
              <a:t>www.sfmfoodbank.org/advocating-locally </a:t>
            </a:r>
            <a:endParaRPr lang="en-US" sz="1600" dirty="0">
              <a:solidFill>
                <a:srgbClr val="0070C0"/>
              </a:solidFill>
            </a:endParaRPr>
          </a:p>
        </p:txBody>
      </p:sp>
    </p:spTree>
    <p:extLst>
      <p:ext uri="{BB962C8B-B14F-4D97-AF65-F5344CB8AC3E}">
        <p14:creationId xmlns:p14="http://schemas.microsoft.com/office/powerpoint/2010/main" val="271797688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p:cNvSpPr>
            <a:spLocks noGrp="1"/>
          </p:cNvSpPr>
          <p:nvPr>
            <p:ph idx="1"/>
          </p:nvPr>
        </p:nvSpPr>
        <p:spPr>
          <a:xfrm>
            <a:off x="838200" y="1524000"/>
            <a:ext cx="7391400" cy="1020763"/>
          </a:xfrm>
        </p:spPr>
        <p:txBody>
          <a:bodyPr>
            <a:normAutofit/>
          </a:bodyPr>
          <a:lstStyle/>
          <a:p>
            <a:pPr marL="0" indent="0" algn="ctr">
              <a:buNone/>
            </a:pPr>
            <a:r>
              <a:rPr lang="en-US" sz="2800" b="1" dirty="0" smtClean="0">
                <a:solidFill>
                  <a:schemeClr val="accent3">
                    <a:lumMod val="75000"/>
                  </a:schemeClr>
                </a:solidFill>
                <a:latin typeface="+mn-lt"/>
              </a:rPr>
              <a:t>How can we work with our County and share what we learned?</a:t>
            </a:r>
            <a:endParaRPr lang="en-US" sz="2800" b="1" dirty="0">
              <a:solidFill>
                <a:schemeClr val="accent3">
                  <a:lumMod val="75000"/>
                </a:schemeClr>
              </a:solidFill>
              <a:latin typeface="+mn-lt"/>
            </a:endParaRPr>
          </a:p>
        </p:txBody>
      </p:sp>
      <p:sp>
        <p:nvSpPr>
          <p:cNvPr id="2" name="TextBox 1"/>
          <p:cNvSpPr txBox="1"/>
          <p:nvPr/>
        </p:nvSpPr>
        <p:spPr>
          <a:xfrm>
            <a:off x="1981200" y="3048000"/>
            <a:ext cx="5181600" cy="1138773"/>
          </a:xfrm>
          <a:prstGeom prst="rect">
            <a:avLst/>
          </a:prstGeom>
          <a:noFill/>
        </p:spPr>
        <p:txBody>
          <a:bodyPr wrap="square" rtlCol="0">
            <a:spAutoFit/>
          </a:bodyPr>
          <a:lstStyle/>
          <a:p>
            <a:pPr algn="ctr"/>
            <a:r>
              <a:rPr lang="en-US" sz="2800" dirty="0" smtClean="0"/>
              <a:t>Tiana Wertheim</a:t>
            </a:r>
          </a:p>
          <a:p>
            <a:pPr algn="ctr"/>
            <a:r>
              <a:rPr lang="en-US" sz="2000" i="1" dirty="0" smtClean="0"/>
              <a:t>Senior Analyst</a:t>
            </a:r>
          </a:p>
          <a:p>
            <a:pPr algn="ctr"/>
            <a:r>
              <a:rPr lang="en-US" sz="2000" i="1" dirty="0" smtClean="0"/>
              <a:t>SF Human Services Agency</a:t>
            </a:r>
            <a:endParaRPr lang="en-US" sz="2000" i="1" dirty="0"/>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61410" y="4564569"/>
            <a:ext cx="1221179" cy="1226631"/>
          </a:xfrm>
          <a:prstGeom prst="rect">
            <a:avLst/>
          </a:prstGeom>
        </p:spPr>
      </p:pic>
    </p:spTree>
    <p:extLst>
      <p:ext uri="{BB962C8B-B14F-4D97-AF65-F5344CB8AC3E}">
        <p14:creationId xmlns:p14="http://schemas.microsoft.com/office/powerpoint/2010/main" val="106264809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895600" y="2057400"/>
            <a:ext cx="6019800" cy="4221163"/>
          </a:xfrm>
        </p:spPr>
        <p:txBody>
          <a:bodyPr>
            <a:normAutofit lnSpcReduction="10000"/>
          </a:bodyPr>
          <a:lstStyle/>
          <a:p>
            <a:pPr marL="0" indent="0">
              <a:buNone/>
            </a:pPr>
            <a:r>
              <a:rPr lang="en-US" sz="2800" b="1" dirty="0" smtClean="0">
                <a:solidFill>
                  <a:srgbClr val="005E80"/>
                </a:solidFill>
                <a:latin typeface="+mn-lt"/>
              </a:rPr>
              <a:t>A different perspective: </a:t>
            </a:r>
            <a:r>
              <a:rPr lang="en-US" sz="2800" dirty="0" smtClean="0">
                <a:solidFill>
                  <a:srgbClr val="005E80"/>
                </a:solidFill>
                <a:latin typeface="+mn-lt"/>
              </a:rPr>
              <a:t>we don’t hear from the people who don’t apply.</a:t>
            </a:r>
          </a:p>
          <a:p>
            <a:pPr marL="0" indent="0">
              <a:buNone/>
            </a:pPr>
            <a:endParaRPr lang="en-US" sz="2800" dirty="0" smtClean="0">
              <a:solidFill>
                <a:srgbClr val="005E80"/>
              </a:solidFill>
              <a:latin typeface="+mn-lt"/>
            </a:endParaRPr>
          </a:p>
          <a:p>
            <a:pPr marL="0" indent="0">
              <a:buNone/>
            </a:pPr>
            <a:r>
              <a:rPr lang="en-US" sz="2800" b="1" dirty="0" smtClean="0">
                <a:solidFill>
                  <a:srgbClr val="005E80"/>
                </a:solidFill>
                <a:latin typeface="+mn-lt"/>
              </a:rPr>
              <a:t>A safe space:</a:t>
            </a:r>
            <a:r>
              <a:rPr lang="en-US" sz="2800" dirty="0" smtClean="0">
                <a:solidFill>
                  <a:srgbClr val="005E80"/>
                </a:solidFill>
                <a:latin typeface="+mn-lt"/>
              </a:rPr>
              <a:t> applicants may be more forthcoming with CBO staff.</a:t>
            </a:r>
          </a:p>
          <a:p>
            <a:pPr marL="0" indent="0">
              <a:buNone/>
            </a:pPr>
            <a:endParaRPr lang="en-US" sz="2800" dirty="0" smtClean="0">
              <a:solidFill>
                <a:srgbClr val="005E80"/>
              </a:solidFill>
              <a:latin typeface="+mn-lt"/>
            </a:endParaRPr>
          </a:p>
          <a:p>
            <a:pPr marL="0" indent="0">
              <a:buNone/>
            </a:pPr>
            <a:r>
              <a:rPr lang="en-US" sz="2800" b="1" dirty="0" smtClean="0">
                <a:solidFill>
                  <a:srgbClr val="005E80"/>
                </a:solidFill>
                <a:latin typeface="+mn-lt"/>
              </a:rPr>
              <a:t>A good catalyst: </a:t>
            </a:r>
            <a:r>
              <a:rPr lang="en-US" sz="2800" dirty="0" smtClean="0">
                <a:solidFill>
                  <a:srgbClr val="005E80"/>
                </a:solidFill>
                <a:latin typeface="+mn-lt"/>
              </a:rPr>
              <a:t>some observations confirmed the need for improvements that HSA was already considering.</a:t>
            </a:r>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61417" y="2971800"/>
            <a:ext cx="1524000" cy="1524000"/>
          </a:xfrm>
          <a:prstGeom prst="rect">
            <a:avLst/>
          </a:prstGeom>
        </p:spPr>
      </p:pic>
      <p:pic>
        <p:nvPicPr>
          <p:cNvPr id="4" name="Picture 3"/>
          <p:cNvPicPr>
            <a:picLocks noChangeAspect="1"/>
          </p:cNvPicPr>
          <p:nvPr/>
        </p:nvPicPr>
        <p:blipFill rotWithShape="1">
          <a:blip r:embed="rId4" cstate="print">
            <a:extLst>
              <a:ext uri="{28A0092B-C50C-407E-A947-70E740481C1C}">
                <a14:useLocalDpi xmlns:a14="http://schemas.microsoft.com/office/drawing/2010/main" val="0"/>
              </a:ext>
            </a:extLst>
          </a:blip>
          <a:srcRect b="14752"/>
          <a:stretch/>
        </p:blipFill>
        <p:spPr>
          <a:xfrm>
            <a:off x="867383" y="4600840"/>
            <a:ext cx="1647217" cy="1404223"/>
          </a:xfrm>
          <a:prstGeom prst="rect">
            <a:avLst/>
          </a:prstGeom>
        </p:spPr>
      </p:pic>
      <p:pic>
        <p:nvPicPr>
          <p:cNvPr id="5" name="Picture 4"/>
          <p:cNvPicPr>
            <a:picLocks noChangeAspect="1"/>
          </p:cNvPicPr>
          <p:nvPr/>
        </p:nvPicPr>
        <p:blipFill rotWithShape="1">
          <a:blip r:embed="rId5" cstate="print">
            <a:extLst>
              <a:ext uri="{28A0092B-C50C-407E-A947-70E740481C1C}">
                <a14:useLocalDpi xmlns:a14="http://schemas.microsoft.com/office/drawing/2010/main" val="0"/>
              </a:ext>
            </a:extLst>
          </a:blip>
          <a:srcRect b="15177"/>
          <a:stretch/>
        </p:blipFill>
        <p:spPr>
          <a:xfrm>
            <a:off x="838200" y="1905000"/>
            <a:ext cx="1429966" cy="1212935"/>
          </a:xfrm>
          <a:prstGeom prst="rect">
            <a:avLst/>
          </a:prstGeom>
        </p:spPr>
      </p:pic>
      <p:sp>
        <p:nvSpPr>
          <p:cNvPr id="7" name="Title 1"/>
          <p:cNvSpPr>
            <a:spLocks noGrp="1"/>
          </p:cNvSpPr>
          <p:nvPr>
            <p:ph type="title"/>
          </p:nvPr>
        </p:nvSpPr>
        <p:spPr>
          <a:xfrm>
            <a:off x="457200" y="715962"/>
            <a:ext cx="8229600" cy="884238"/>
          </a:xfrm>
        </p:spPr>
        <p:txBody>
          <a:bodyPr/>
          <a:lstStyle/>
          <a:p>
            <a:r>
              <a:rPr lang="en-US" dirty="0" smtClean="0">
                <a:solidFill>
                  <a:srgbClr val="005E80"/>
                </a:solidFill>
                <a:latin typeface="+mj-lt"/>
              </a:rPr>
              <a:t>The Study Offered…</a:t>
            </a:r>
            <a:endParaRPr lang="en-US" dirty="0">
              <a:solidFill>
                <a:srgbClr val="005E80"/>
              </a:solidFill>
              <a:latin typeface="+mj-lt"/>
            </a:endParaRPr>
          </a:p>
        </p:txBody>
      </p:sp>
    </p:spTree>
    <p:extLst>
      <p:ext uri="{BB962C8B-B14F-4D97-AF65-F5344CB8AC3E}">
        <p14:creationId xmlns:p14="http://schemas.microsoft.com/office/powerpoint/2010/main" val="387545262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381000" y="457200"/>
            <a:ext cx="8382000" cy="11430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 Placeholder 4"/>
          <p:cNvSpPr txBox="1">
            <a:spLocks/>
          </p:cNvSpPr>
          <p:nvPr/>
        </p:nvSpPr>
        <p:spPr>
          <a:xfrm>
            <a:off x="533400" y="685800"/>
            <a:ext cx="7924800" cy="609600"/>
          </a:xfrm>
          <a:prstGeom prst="rect">
            <a:avLst/>
          </a:prstGeom>
          <a:noFill/>
        </p:spPr>
        <p:txBody>
          <a:bodyPr vert="horz" lIns="91440" tIns="45720" rIns="91440" bIns="45720" rtlCol="0">
            <a:normAutofit/>
          </a:bodyPr>
          <a:lstStyle>
            <a:lvl1pPr marL="342900" indent="-342900" algn="l" defTabSz="914400" rtl="0" eaLnBrk="1" latinLnBrk="0" hangingPunct="1">
              <a:spcBef>
                <a:spcPct val="20000"/>
              </a:spcBef>
              <a:buClr>
                <a:srgbClr val="005E80"/>
              </a:buClr>
              <a:buFont typeface="Wingdings" pitchFamily="2" charset="2"/>
              <a:buChar char="§"/>
              <a:defRPr sz="2800" b="0" kern="1200">
                <a:solidFill>
                  <a:schemeClr val="tx1"/>
                </a:solidFill>
                <a:latin typeface="Myriad Pro" pitchFamily="34" charset="0"/>
                <a:ea typeface="+mn-ea"/>
                <a:cs typeface="+mn-cs"/>
              </a:defRPr>
            </a:lvl1pPr>
            <a:lvl2pPr marL="742950" indent="-285750" algn="l" defTabSz="914400" rtl="0" eaLnBrk="1" latinLnBrk="0" hangingPunct="1">
              <a:spcBef>
                <a:spcPct val="20000"/>
              </a:spcBef>
              <a:buFont typeface="Arial" pitchFamily="34" charset="0"/>
              <a:buChar char="–"/>
              <a:defRPr sz="2400" b="0" kern="1200">
                <a:solidFill>
                  <a:schemeClr val="tx1"/>
                </a:solidFill>
                <a:latin typeface="Myriad Pro" pitchFamily="34" charset="0"/>
                <a:ea typeface="+mn-ea"/>
                <a:cs typeface="+mn-cs"/>
              </a:defRPr>
            </a:lvl2pPr>
            <a:lvl3pPr marL="1143000" indent="-228600" algn="l" defTabSz="914400" rtl="0" eaLnBrk="1" latinLnBrk="0" hangingPunct="1">
              <a:spcBef>
                <a:spcPct val="20000"/>
              </a:spcBef>
              <a:buFont typeface="Arial" pitchFamily="34" charset="0"/>
              <a:buChar char="•"/>
              <a:defRPr sz="2000" b="0" kern="1200">
                <a:solidFill>
                  <a:schemeClr val="tx1"/>
                </a:solidFill>
                <a:latin typeface="Myriad Pro" pitchFamily="34" charset="0"/>
                <a:ea typeface="+mn-ea"/>
                <a:cs typeface="+mn-cs"/>
              </a:defRPr>
            </a:lvl3pPr>
            <a:lvl4pPr marL="1600200" indent="-228600" algn="l" defTabSz="914400" rtl="0" eaLnBrk="1" latinLnBrk="0" hangingPunct="1">
              <a:spcBef>
                <a:spcPct val="20000"/>
              </a:spcBef>
              <a:buFont typeface="Arial" pitchFamily="34" charset="0"/>
              <a:buChar char="–"/>
              <a:defRPr sz="1800" b="0" kern="1200">
                <a:solidFill>
                  <a:schemeClr val="tx1"/>
                </a:solidFill>
                <a:latin typeface="Myriad Pro" pitchFamily="34" charset="0"/>
                <a:ea typeface="+mn-ea"/>
                <a:cs typeface="+mn-cs"/>
              </a:defRPr>
            </a:lvl4pPr>
            <a:lvl5pPr marL="2057400" indent="-228600" algn="l" defTabSz="914400" rtl="0" eaLnBrk="1" latinLnBrk="0" hangingPunct="1">
              <a:spcBef>
                <a:spcPct val="20000"/>
              </a:spcBef>
              <a:buFont typeface="Arial" pitchFamily="34" charset="0"/>
              <a:buChar char="»"/>
              <a:defRPr sz="1800" b="0" kern="1200">
                <a:solidFill>
                  <a:schemeClr val="tx1"/>
                </a:solidFill>
                <a:latin typeface="Myriad Pro"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3200" b="1" dirty="0" smtClean="0">
                <a:solidFill>
                  <a:schemeClr val="bg1"/>
                </a:solidFill>
                <a:latin typeface="+mn-lt"/>
              </a:rPr>
              <a:t>‘Feedback Loop’ Meetings</a:t>
            </a:r>
            <a:endParaRPr lang="en-US" sz="3200" b="1" dirty="0">
              <a:solidFill>
                <a:schemeClr val="bg1"/>
              </a:solidFill>
              <a:latin typeface="+mn-lt"/>
            </a:endParaRPr>
          </a:p>
        </p:txBody>
      </p:sp>
      <p:sp>
        <p:nvSpPr>
          <p:cNvPr id="6" name="Content Placeholder 2"/>
          <p:cNvSpPr>
            <a:spLocks noGrp="1"/>
          </p:cNvSpPr>
          <p:nvPr>
            <p:ph sz="half" idx="4294967295"/>
          </p:nvPr>
        </p:nvSpPr>
        <p:spPr>
          <a:xfrm>
            <a:off x="533400" y="1905000"/>
            <a:ext cx="7848600" cy="4495800"/>
          </a:xfrm>
          <a:prstGeom prst="rect">
            <a:avLst/>
          </a:prstGeom>
        </p:spPr>
        <p:txBody>
          <a:bodyPr vert="horz" lIns="91440" tIns="45720" rIns="91440" bIns="45720" rtlCol="0" anchor="t">
            <a:normAutofit fontScale="92500" lnSpcReduction="20000"/>
          </a:bodyPr>
          <a:lstStyle/>
          <a:p>
            <a:pPr marL="0" lvl="0" indent="0">
              <a:buNone/>
            </a:pPr>
            <a:r>
              <a:rPr lang="en-US" b="1" dirty="0">
                <a:solidFill>
                  <a:srgbClr val="005E80"/>
                </a:solidFill>
                <a:latin typeface="+mn-lt"/>
              </a:rPr>
              <a:t>What: </a:t>
            </a:r>
            <a:r>
              <a:rPr lang="en-US" dirty="0">
                <a:solidFill>
                  <a:srgbClr val="005E80"/>
                </a:solidFill>
                <a:latin typeface="+mn-lt"/>
              </a:rPr>
              <a:t>A productive, creative forum for discussing and piloting systemic improvements (small and large) that will ease the way for new and existing </a:t>
            </a:r>
            <a:r>
              <a:rPr lang="en-US" dirty="0" err="1">
                <a:solidFill>
                  <a:srgbClr val="005E80"/>
                </a:solidFill>
                <a:latin typeface="+mn-lt"/>
              </a:rPr>
              <a:t>CalFresh</a:t>
            </a:r>
            <a:r>
              <a:rPr lang="en-US" dirty="0">
                <a:solidFill>
                  <a:srgbClr val="005E80"/>
                </a:solidFill>
                <a:latin typeface="+mn-lt"/>
              </a:rPr>
              <a:t> consumers.</a:t>
            </a:r>
            <a:endParaRPr lang="en-US" b="1" dirty="0">
              <a:solidFill>
                <a:srgbClr val="005E80"/>
              </a:solidFill>
              <a:latin typeface="+mn-lt"/>
            </a:endParaRPr>
          </a:p>
          <a:p>
            <a:pPr marL="0" lvl="0" indent="0">
              <a:buNone/>
            </a:pPr>
            <a:endParaRPr lang="en-US" sz="2200" b="1" dirty="0">
              <a:solidFill>
                <a:srgbClr val="005E80"/>
              </a:solidFill>
              <a:latin typeface="+mn-lt"/>
            </a:endParaRPr>
          </a:p>
          <a:p>
            <a:pPr marL="0" lvl="0" indent="0">
              <a:buNone/>
            </a:pPr>
            <a:r>
              <a:rPr lang="en-US" b="1" dirty="0">
                <a:solidFill>
                  <a:srgbClr val="005E80"/>
                </a:solidFill>
                <a:latin typeface="+mn-lt"/>
              </a:rPr>
              <a:t>How often: </a:t>
            </a:r>
            <a:r>
              <a:rPr lang="en-US" dirty="0" smtClean="0">
                <a:solidFill>
                  <a:srgbClr val="005E80"/>
                </a:solidFill>
                <a:latin typeface="+mn-lt"/>
              </a:rPr>
              <a:t>Quarterly.</a:t>
            </a:r>
            <a:endParaRPr lang="en-US" dirty="0">
              <a:solidFill>
                <a:srgbClr val="005E80"/>
              </a:solidFill>
              <a:latin typeface="+mn-lt"/>
            </a:endParaRPr>
          </a:p>
          <a:p>
            <a:pPr marL="0" lvl="0" indent="0">
              <a:buNone/>
            </a:pPr>
            <a:endParaRPr lang="en-US" sz="2200" b="1" dirty="0">
              <a:solidFill>
                <a:srgbClr val="005E80"/>
              </a:solidFill>
              <a:latin typeface="+mn-lt"/>
            </a:endParaRPr>
          </a:p>
          <a:p>
            <a:pPr marL="0" lvl="0" indent="0">
              <a:buNone/>
            </a:pPr>
            <a:r>
              <a:rPr lang="en-US" b="1" dirty="0">
                <a:solidFill>
                  <a:srgbClr val="005E80"/>
                </a:solidFill>
                <a:latin typeface="+mn-lt"/>
              </a:rPr>
              <a:t>Who: </a:t>
            </a:r>
            <a:r>
              <a:rPr lang="en-US" dirty="0">
                <a:solidFill>
                  <a:srgbClr val="005E80"/>
                </a:solidFill>
                <a:latin typeface="+mn-lt"/>
              </a:rPr>
              <a:t>SFHSA Managers( CalFresh/MediCal Program managers and the  manager of Lobby Reception), Eligibility Workers, and Food Bank advocacy and </a:t>
            </a:r>
            <a:r>
              <a:rPr lang="en-US" dirty="0" err="1">
                <a:solidFill>
                  <a:srgbClr val="005E80"/>
                </a:solidFill>
                <a:latin typeface="+mn-lt"/>
              </a:rPr>
              <a:t>CalFresh</a:t>
            </a:r>
            <a:r>
              <a:rPr lang="en-US" dirty="0">
                <a:solidFill>
                  <a:srgbClr val="005E80"/>
                </a:solidFill>
                <a:latin typeface="+mn-lt"/>
              </a:rPr>
              <a:t> outreach </a:t>
            </a:r>
            <a:r>
              <a:rPr lang="en-US" dirty="0" smtClean="0">
                <a:solidFill>
                  <a:srgbClr val="005E80"/>
                </a:solidFill>
                <a:latin typeface="+mn-lt"/>
              </a:rPr>
              <a:t>staff.</a:t>
            </a:r>
            <a:endParaRPr lang="en-US" dirty="0">
              <a:solidFill>
                <a:srgbClr val="005E80"/>
              </a:solidFill>
              <a:latin typeface="+mn-lt"/>
            </a:endParaRPr>
          </a:p>
          <a:p>
            <a:pPr marL="0" lvl="0" indent="0">
              <a:buNone/>
            </a:pPr>
            <a:endParaRPr lang="en-US" dirty="0">
              <a:solidFill>
                <a:srgbClr val="005E80"/>
              </a:solidFill>
              <a:latin typeface="+mn-lt"/>
            </a:endParaRPr>
          </a:p>
          <a:p>
            <a:pPr marL="0" lvl="0" indent="0">
              <a:buNone/>
            </a:pPr>
            <a:endParaRPr lang="en-US" dirty="0">
              <a:solidFill>
                <a:srgbClr val="FF0000"/>
              </a:solidFill>
              <a:latin typeface="+mn-lt"/>
            </a:endParaRPr>
          </a:p>
        </p:txBody>
      </p:sp>
    </p:spTree>
    <p:extLst>
      <p:ext uri="{BB962C8B-B14F-4D97-AF65-F5344CB8AC3E}">
        <p14:creationId xmlns:p14="http://schemas.microsoft.com/office/powerpoint/2010/main" val="306622140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381000" y="457200"/>
            <a:ext cx="8382000" cy="11430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 Placeholder 4"/>
          <p:cNvSpPr txBox="1">
            <a:spLocks/>
          </p:cNvSpPr>
          <p:nvPr/>
        </p:nvSpPr>
        <p:spPr>
          <a:xfrm>
            <a:off x="533400" y="685800"/>
            <a:ext cx="7924800" cy="609600"/>
          </a:xfrm>
          <a:prstGeom prst="rect">
            <a:avLst/>
          </a:prstGeom>
          <a:noFill/>
        </p:spPr>
        <p:txBody>
          <a:bodyPr vert="horz" lIns="91440" tIns="45720" rIns="91440" bIns="45720" rtlCol="0">
            <a:normAutofit/>
          </a:bodyPr>
          <a:lstStyle>
            <a:lvl1pPr marL="342900" indent="-342900" algn="l" defTabSz="914400" rtl="0" eaLnBrk="1" latinLnBrk="0" hangingPunct="1">
              <a:spcBef>
                <a:spcPct val="20000"/>
              </a:spcBef>
              <a:buClr>
                <a:srgbClr val="005E80"/>
              </a:buClr>
              <a:buFont typeface="Wingdings" pitchFamily="2" charset="2"/>
              <a:buChar char="§"/>
              <a:defRPr sz="2800" b="0" kern="1200">
                <a:solidFill>
                  <a:schemeClr val="tx1"/>
                </a:solidFill>
                <a:latin typeface="Myriad Pro" pitchFamily="34" charset="0"/>
                <a:ea typeface="+mn-ea"/>
                <a:cs typeface="+mn-cs"/>
              </a:defRPr>
            </a:lvl1pPr>
            <a:lvl2pPr marL="742950" indent="-285750" algn="l" defTabSz="914400" rtl="0" eaLnBrk="1" latinLnBrk="0" hangingPunct="1">
              <a:spcBef>
                <a:spcPct val="20000"/>
              </a:spcBef>
              <a:buFont typeface="Arial" pitchFamily="34" charset="0"/>
              <a:buChar char="–"/>
              <a:defRPr sz="2400" b="0" kern="1200">
                <a:solidFill>
                  <a:schemeClr val="tx1"/>
                </a:solidFill>
                <a:latin typeface="Myriad Pro" pitchFamily="34" charset="0"/>
                <a:ea typeface="+mn-ea"/>
                <a:cs typeface="+mn-cs"/>
              </a:defRPr>
            </a:lvl2pPr>
            <a:lvl3pPr marL="1143000" indent="-228600" algn="l" defTabSz="914400" rtl="0" eaLnBrk="1" latinLnBrk="0" hangingPunct="1">
              <a:spcBef>
                <a:spcPct val="20000"/>
              </a:spcBef>
              <a:buFont typeface="Arial" pitchFamily="34" charset="0"/>
              <a:buChar char="•"/>
              <a:defRPr sz="2000" b="0" kern="1200">
                <a:solidFill>
                  <a:schemeClr val="tx1"/>
                </a:solidFill>
                <a:latin typeface="Myriad Pro" pitchFamily="34" charset="0"/>
                <a:ea typeface="+mn-ea"/>
                <a:cs typeface="+mn-cs"/>
              </a:defRPr>
            </a:lvl3pPr>
            <a:lvl4pPr marL="1600200" indent="-228600" algn="l" defTabSz="914400" rtl="0" eaLnBrk="1" latinLnBrk="0" hangingPunct="1">
              <a:spcBef>
                <a:spcPct val="20000"/>
              </a:spcBef>
              <a:buFont typeface="Arial" pitchFamily="34" charset="0"/>
              <a:buChar char="–"/>
              <a:defRPr sz="1800" b="0" kern="1200">
                <a:solidFill>
                  <a:schemeClr val="tx1"/>
                </a:solidFill>
                <a:latin typeface="Myriad Pro" pitchFamily="34" charset="0"/>
                <a:ea typeface="+mn-ea"/>
                <a:cs typeface="+mn-cs"/>
              </a:defRPr>
            </a:lvl4pPr>
            <a:lvl5pPr marL="2057400" indent="-228600" algn="l" defTabSz="914400" rtl="0" eaLnBrk="1" latinLnBrk="0" hangingPunct="1">
              <a:spcBef>
                <a:spcPct val="20000"/>
              </a:spcBef>
              <a:buFont typeface="Arial" pitchFamily="34" charset="0"/>
              <a:buChar char="»"/>
              <a:defRPr sz="1800" b="0" kern="1200">
                <a:solidFill>
                  <a:schemeClr val="tx1"/>
                </a:solidFill>
                <a:latin typeface="Myriad Pro"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3200" b="1" dirty="0" smtClean="0">
                <a:solidFill>
                  <a:schemeClr val="bg1"/>
                </a:solidFill>
                <a:latin typeface="+mn-lt"/>
              </a:rPr>
              <a:t>Design ‘Cover Sheet’ for Applications</a:t>
            </a:r>
            <a:endParaRPr lang="en-US" sz="3200" b="1" dirty="0">
              <a:solidFill>
                <a:schemeClr val="bg1"/>
              </a:solidFill>
              <a:latin typeface="+mn-lt"/>
            </a:endParaRPr>
          </a:p>
        </p:txBody>
      </p:sp>
      <p:sp>
        <p:nvSpPr>
          <p:cNvPr id="6" name="Content Placeholder 2"/>
          <p:cNvSpPr>
            <a:spLocks noGrp="1"/>
          </p:cNvSpPr>
          <p:nvPr>
            <p:ph sz="half" idx="4294967295"/>
          </p:nvPr>
        </p:nvSpPr>
        <p:spPr>
          <a:xfrm>
            <a:off x="3200400" y="1981200"/>
            <a:ext cx="5638800" cy="4572000"/>
          </a:xfrm>
          <a:prstGeom prst="rect">
            <a:avLst/>
          </a:prstGeom>
        </p:spPr>
        <p:txBody>
          <a:bodyPr>
            <a:noAutofit/>
          </a:bodyPr>
          <a:lstStyle/>
          <a:p>
            <a:pPr marL="0" lvl="0" indent="0">
              <a:buNone/>
            </a:pPr>
            <a:r>
              <a:rPr lang="en-US" sz="2400" b="1" dirty="0" smtClean="0">
                <a:solidFill>
                  <a:srgbClr val="005E80"/>
                </a:solidFill>
                <a:latin typeface="+mn-lt"/>
              </a:rPr>
              <a:t>Why: </a:t>
            </a:r>
            <a:r>
              <a:rPr lang="en-US" sz="2400" dirty="0" smtClean="0">
                <a:solidFill>
                  <a:srgbClr val="005E80"/>
                </a:solidFill>
                <a:latin typeface="+mn-lt"/>
              </a:rPr>
              <a:t>Clients were frustrated that the paper application didn’t include any information about where to send it or who to call if they had questions.</a:t>
            </a:r>
          </a:p>
          <a:p>
            <a:pPr marL="0" lvl="0" indent="0">
              <a:buNone/>
            </a:pPr>
            <a:endParaRPr lang="en-US" sz="2400" b="1" dirty="0" smtClean="0">
              <a:solidFill>
                <a:srgbClr val="005E80"/>
              </a:solidFill>
              <a:latin typeface="+mn-lt"/>
            </a:endParaRPr>
          </a:p>
          <a:p>
            <a:pPr marL="0" lvl="0" indent="0">
              <a:buNone/>
            </a:pPr>
            <a:r>
              <a:rPr lang="en-US" sz="2400" b="1" dirty="0" smtClean="0">
                <a:solidFill>
                  <a:srgbClr val="005E80"/>
                </a:solidFill>
                <a:latin typeface="+mn-lt"/>
              </a:rPr>
              <a:t>Process:</a:t>
            </a:r>
          </a:p>
          <a:p>
            <a:pPr marL="457200" lvl="0" indent="-457200">
              <a:buFont typeface="+mj-lt"/>
              <a:buAutoNum type="arabicPeriod"/>
            </a:pPr>
            <a:r>
              <a:rPr lang="en-US" sz="2400" dirty="0" smtClean="0">
                <a:solidFill>
                  <a:srgbClr val="005E80"/>
                </a:solidFill>
                <a:latin typeface="+mn-lt"/>
              </a:rPr>
              <a:t>Discussed at feedback loop meeting.</a:t>
            </a:r>
          </a:p>
          <a:p>
            <a:pPr marL="457200" lvl="0" indent="-457200">
              <a:buFont typeface="+mj-lt"/>
              <a:buAutoNum type="arabicPeriod"/>
            </a:pPr>
            <a:r>
              <a:rPr lang="en-US" sz="2400" dirty="0" smtClean="0">
                <a:solidFill>
                  <a:srgbClr val="005E80"/>
                </a:solidFill>
                <a:latin typeface="+mn-lt"/>
              </a:rPr>
              <a:t>Food Bank staff doing initial prototyping, then will gather feedback from HSA staff, then will have professional designers to design it.</a:t>
            </a:r>
          </a:p>
          <a:p>
            <a:pPr marL="0" lvl="0" indent="0">
              <a:buNone/>
            </a:pPr>
            <a:endParaRPr lang="en-US" sz="2400" dirty="0">
              <a:solidFill>
                <a:srgbClr val="005E80"/>
              </a:solidFill>
              <a:latin typeface="+mn-lt"/>
            </a:endParaRPr>
          </a:p>
          <a:p>
            <a:pPr marL="0" lvl="0" indent="0">
              <a:buNone/>
            </a:pPr>
            <a:endParaRPr lang="en-US" sz="2400" dirty="0" smtClean="0">
              <a:solidFill>
                <a:srgbClr val="005E80"/>
              </a:solidFill>
              <a:latin typeface="+mn-lt"/>
            </a:endParaRPr>
          </a:p>
          <a:p>
            <a:pPr marL="0" lvl="0" indent="0">
              <a:buNone/>
            </a:pPr>
            <a:endParaRPr lang="en-US" sz="2400" dirty="0" smtClean="0">
              <a:solidFill>
                <a:srgbClr val="005E80"/>
              </a:solidFill>
              <a:latin typeface="+mn-lt"/>
            </a:endParaRPr>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0114" y="2343892"/>
            <a:ext cx="2660182" cy="3429000"/>
          </a:xfrm>
          <a:prstGeom prst="rect">
            <a:avLst/>
          </a:prstGeom>
        </p:spPr>
      </p:pic>
    </p:spTree>
    <p:extLst>
      <p:ext uri="{BB962C8B-B14F-4D97-AF65-F5344CB8AC3E}">
        <p14:creationId xmlns:p14="http://schemas.microsoft.com/office/powerpoint/2010/main" val="311140180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381000" y="457200"/>
            <a:ext cx="8382000" cy="11430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 Placeholder 4"/>
          <p:cNvSpPr txBox="1">
            <a:spLocks/>
          </p:cNvSpPr>
          <p:nvPr/>
        </p:nvSpPr>
        <p:spPr>
          <a:xfrm>
            <a:off x="533400" y="685800"/>
            <a:ext cx="7924800" cy="609600"/>
          </a:xfrm>
          <a:prstGeom prst="rect">
            <a:avLst/>
          </a:prstGeom>
          <a:noFill/>
        </p:spPr>
        <p:txBody>
          <a:bodyPr vert="horz" lIns="91440" tIns="45720" rIns="91440" bIns="45720" rtlCol="0">
            <a:normAutofit/>
          </a:bodyPr>
          <a:lstStyle>
            <a:lvl1pPr marL="342900" indent="-342900" algn="l" defTabSz="914400" rtl="0" eaLnBrk="1" latinLnBrk="0" hangingPunct="1">
              <a:spcBef>
                <a:spcPct val="20000"/>
              </a:spcBef>
              <a:buClr>
                <a:srgbClr val="005E80"/>
              </a:buClr>
              <a:buFont typeface="Wingdings" pitchFamily="2" charset="2"/>
              <a:buChar char="§"/>
              <a:defRPr sz="2800" b="0" kern="1200">
                <a:solidFill>
                  <a:schemeClr val="tx1"/>
                </a:solidFill>
                <a:latin typeface="Myriad Pro" pitchFamily="34" charset="0"/>
                <a:ea typeface="+mn-ea"/>
                <a:cs typeface="+mn-cs"/>
              </a:defRPr>
            </a:lvl1pPr>
            <a:lvl2pPr marL="742950" indent="-285750" algn="l" defTabSz="914400" rtl="0" eaLnBrk="1" latinLnBrk="0" hangingPunct="1">
              <a:spcBef>
                <a:spcPct val="20000"/>
              </a:spcBef>
              <a:buFont typeface="Arial" pitchFamily="34" charset="0"/>
              <a:buChar char="–"/>
              <a:defRPr sz="2400" b="0" kern="1200">
                <a:solidFill>
                  <a:schemeClr val="tx1"/>
                </a:solidFill>
                <a:latin typeface="Myriad Pro" pitchFamily="34" charset="0"/>
                <a:ea typeface="+mn-ea"/>
                <a:cs typeface="+mn-cs"/>
              </a:defRPr>
            </a:lvl2pPr>
            <a:lvl3pPr marL="1143000" indent="-228600" algn="l" defTabSz="914400" rtl="0" eaLnBrk="1" latinLnBrk="0" hangingPunct="1">
              <a:spcBef>
                <a:spcPct val="20000"/>
              </a:spcBef>
              <a:buFont typeface="Arial" pitchFamily="34" charset="0"/>
              <a:buChar char="•"/>
              <a:defRPr sz="2000" b="0" kern="1200">
                <a:solidFill>
                  <a:schemeClr val="tx1"/>
                </a:solidFill>
                <a:latin typeface="Myriad Pro" pitchFamily="34" charset="0"/>
                <a:ea typeface="+mn-ea"/>
                <a:cs typeface="+mn-cs"/>
              </a:defRPr>
            </a:lvl3pPr>
            <a:lvl4pPr marL="1600200" indent="-228600" algn="l" defTabSz="914400" rtl="0" eaLnBrk="1" latinLnBrk="0" hangingPunct="1">
              <a:spcBef>
                <a:spcPct val="20000"/>
              </a:spcBef>
              <a:buFont typeface="Arial" pitchFamily="34" charset="0"/>
              <a:buChar char="–"/>
              <a:defRPr sz="1800" b="0" kern="1200">
                <a:solidFill>
                  <a:schemeClr val="tx1"/>
                </a:solidFill>
                <a:latin typeface="Myriad Pro" pitchFamily="34" charset="0"/>
                <a:ea typeface="+mn-ea"/>
                <a:cs typeface="+mn-cs"/>
              </a:defRPr>
            </a:lvl4pPr>
            <a:lvl5pPr marL="2057400" indent="-228600" algn="l" defTabSz="914400" rtl="0" eaLnBrk="1" latinLnBrk="0" hangingPunct="1">
              <a:spcBef>
                <a:spcPct val="20000"/>
              </a:spcBef>
              <a:buFont typeface="Arial" pitchFamily="34" charset="0"/>
              <a:buChar char="»"/>
              <a:defRPr sz="1800" b="0" kern="1200">
                <a:solidFill>
                  <a:schemeClr val="tx1"/>
                </a:solidFill>
                <a:latin typeface="Myriad Pro"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3200" b="1" dirty="0" smtClean="0">
                <a:solidFill>
                  <a:schemeClr val="bg1"/>
                </a:solidFill>
                <a:latin typeface="+mn-lt"/>
              </a:rPr>
              <a:t>Dual Enrollment Work Group</a:t>
            </a:r>
            <a:endParaRPr lang="en-US" sz="3200" b="1" dirty="0">
              <a:solidFill>
                <a:schemeClr val="bg1"/>
              </a:solidFill>
              <a:latin typeface="+mn-lt"/>
            </a:endParaRPr>
          </a:p>
        </p:txBody>
      </p:sp>
      <p:sp>
        <p:nvSpPr>
          <p:cNvPr id="6" name="Content Placeholder 2"/>
          <p:cNvSpPr>
            <a:spLocks noGrp="1"/>
          </p:cNvSpPr>
          <p:nvPr>
            <p:ph sz="half" idx="4294967295"/>
          </p:nvPr>
        </p:nvSpPr>
        <p:spPr>
          <a:xfrm>
            <a:off x="533400" y="1752600"/>
            <a:ext cx="8153400" cy="4419600"/>
          </a:xfrm>
          <a:prstGeom prst="rect">
            <a:avLst/>
          </a:prstGeom>
        </p:spPr>
        <p:txBody>
          <a:bodyPr vert="horz" lIns="91440" tIns="45720" rIns="91440" bIns="45720" rtlCol="0" anchor="t">
            <a:noAutofit/>
          </a:bodyPr>
          <a:lstStyle/>
          <a:p>
            <a:pPr marL="0" indent="0">
              <a:buNone/>
            </a:pPr>
            <a:r>
              <a:rPr lang="en-US" sz="1600" b="1" dirty="0">
                <a:solidFill>
                  <a:srgbClr val="005E80"/>
                </a:solidFill>
                <a:latin typeface="+mn-lt"/>
              </a:rPr>
              <a:t>Why: </a:t>
            </a:r>
            <a:r>
              <a:rPr lang="en-US" sz="1600" dirty="0">
                <a:solidFill>
                  <a:srgbClr val="005E80"/>
                </a:solidFill>
                <a:latin typeface="+mn-lt"/>
              </a:rPr>
              <a:t>SFHSA wants to restructure business process to </a:t>
            </a:r>
            <a:r>
              <a:rPr lang="en-US" sz="1600" dirty="0" smtClean="0">
                <a:solidFill>
                  <a:srgbClr val="005E80"/>
                </a:solidFill>
                <a:latin typeface="+mn-lt"/>
              </a:rPr>
              <a:t>promote and </a:t>
            </a:r>
            <a:r>
              <a:rPr lang="en-US" sz="1600" dirty="0">
                <a:solidFill>
                  <a:srgbClr val="005E80"/>
                </a:solidFill>
                <a:latin typeface="+mn-lt"/>
              </a:rPr>
              <a:t>simplify dual/triple enrollment in CalFresh/Medi-Cal and CAAP. This workgroup has been tasked with making recommendations to Executive Leadership about how to do so.</a:t>
            </a:r>
          </a:p>
          <a:p>
            <a:pPr marL="0" indent="0">
              <a:buNone/>
            </a:pPr>
            <a:endParaRPr lang="en-US" sz="1100" b="1" dirty="0">
              <a:solidFill>
                <a:srgbClr val="005E80"/>
              </a:solidFill>
              <a:latin typeface="+mn-lt"/>
            </a:endParaRPr>
          </a:p>
          <a:p>
            <a:pPr marL="0" indent="0">
              <a:buNone/>
            </a:pPr>
            <a:r>
              <a:rPr lang="en-US" sz="1600" b="1" dirty="0">
                <a:solidFill>
                  <a:srgbClr val="005E80"/>
                </a:solidFill>
                <a:latin typeface="+mn-lt"/>
              </a:rPr>
              <a:t>Who: </a:t>
            </a:r>
            <a:r>
              <a:rPr lang="en-US" sz="1600" dirty="0">
                <a:solidFill>
                  <a:srgbClr val="005E80"/>
                </a:solidFill>
                <a:latin typeface="+mn-lt"/>
              </a:rPr>
              <a:t>Program Managers from CalFresh/MediCal/CAAP, Supervisors, Eligibility Workers, Lobby Reception staff, Records Management, ADA services manager,  Planners, Department of Office </a:t>
            </a:r>
            <a:r>
              <a:rPr lang="en-US" sz="1600" dirty="0" smtClean="0">
                <a:solidFill>
                  <a:srgbClr val="005E80"/>
                </a:solidFill>
                <a:latin typeface="+mn-lt"/>
              </a:rPr>
              <a:t>Innovation.</a:t>
            </a:r>
            <a:endParaRPr lang="en-US" sz="1600" dirty="0">
              <a:solidFill>
                <a:srgbClr val="005E80"/>
              </a:solidFill>
              <a:latin typeface="+mn-lt"/>
            </a:endParaRPr>
          </a:p>
          <a:p>
            <a:pPr marL="0" lvl="0" indent="0">
              <a:buNone/>
            </a:pPr>
            <a:endParaRPr lang="en-US" sz="1100" dirty="0">
              <a:solidFill>
                <a:srgbClr val="005E80"/>
              </a:solidFill>
              <a:latin typeface="+mn-lt"/>
            </a:endParaRPr>
          </a:p>
          <a:p>
            <a:pPr marL="0" lvl="0" indent="0">
              <a:buNone/>
            </a:pPr>
            <a:r>
              <a:rPr lang="en-US" sz="1600" b="1" dirty="0" smtClean="0">
                <a:solidFill>
                  <a:srgbClr val="005E80"/>
                </a:solidFill>
                <a:latin typeface="Calibri" charset="0"/>
              </a:rPr>
              <a:t>How--still deciding, but likely to include: </a:t>
            </a:r>
            <a:r>
              <a:rPr lang="en-US" sz="1600" dirty="0" smtClean="0">
                <a:solidFill>
                  <a:srgbClr val="005E80"/>
                </a:solidFill>
                <a:latin typeface="Calibri" charset="0"/>
              </a:rPr>
              <a:t>Diagraming </a:t>
            </a:r>
            <a:r>
              <a:rPr lang="en-US" sz="1600" dirty="0">
                <a:solidFill>
                  <a:srgbClr val="005E80"/>
                </a:solidFill>
                <a:latin typeface="Calibri" charset="0"/>
              </a:rPr>
              <a:t>the enrollment/carrying processes in each program/building. </a:t>
            </a:r>
            <a:r>
              <a:rPr lang="en-US" sz="1600" dirty="0" smtClean="0">
                <a:solidFill>
                  <a:srgbClr val="005E80"/>
                </a:solidFill>
                <a:latin typeface="Calibri" charset="0"/>
              </a:rPr>
              <a:t>Identifying </a:t>
            </a:r>
            <a:r>
              <a:rPr lang="en-US" sz="1600" dirty="0">
                <a:solidFill>
                  <a:srgbClr val="005E80"/>
                </a:solidFill>
                <a:latin typeface="Calibri" charset="0"/>
              </a:rPr>
              <a:t>opportunities to cross promote at </a:t>
            </a:r>
            <a:r>
              <a:rPr lang="en-US" sz="1600" dirty="0" smtClean="0">
                <a:solidFill>
                  <a:srgbClr val="005E80"/>
                </a:solidFill>
                <a:latin typeface="Calibri" charset="0"/>
              </a:rPr>
              <a:t>each client touch. Providing </a:t>
            </a:r>
            <a:r>
              <a:rPr lang="en-US" sz="1600" dirty="0">
                <a:solidFill>
                  <a:srgbClr val="005E80"/>
                </a:solidFill>
                <a:latin typeface="Calibri" charset="0"/>
              </a:rPr>
              <a:t>staff scripts/role-plays. </a:t>
            </a:r>
            <a:r>
              <a:rPr lang="en-US" sz="1600" dirty="0" smtClean="0">
                <a:solidFill>
                  <a:srgbClr val="005E80"/>
                </a:solidFill>
                <a:latin typeface="Calibri" charset="0"/>
              </a:rPr>
              <a:t> Using a </a:t>
            </a:r>
            <a:r>
              <a:rPr lang="en-US" sz="1600" dirty="0">
                <a:solidFill>
                  <a:srgbClr val="005E80"/>
                </a:solidFill>
                <a:latin typeface="Calibri" charset="0"/>
              </a:rPr>
              <a:t>default "Opt-in" strategy. (Precheck boxes on forms, compile forms of multiple programs in single </a:t>
            </a:r>
            <a:r>
              <a:rPr lang="en-US" sz="1600" dirty="0" smtClean="0">
                <a:solidFill>
                  <a:srgbClr val="005E80"/>
                </a:solidFill>
                <a:latin typeface="Calibri" charset="0"/>
              </a:rPr>
              <a:t>packets, </a:t>
            </a:r>
            <a:r>
              <a:rPr lang="en-US" sz="1600" dirty="0" err="1" smtClean="0">
                <a:solidFill>
                  <a:srgbClr val="005E80"/>
                </a:solidFill>
                <a:latin typeface="Calibri" charset="0"/>
              </a:rPr>
              <a:t>etc</a:t>
            </a:r>
            <a:r>
              <a:rPr lang="en-US" sz="1600" dirty="0" smtClean="0">
                <a:solidFill>
                  <a:srgbClr val="005E80"/>
                </a:solidFill>
                <a:latin typeface="Calibri" charset="0"/>
              </a:rPr>
              <a:t>). Identifying/addressing technological </a:t>
            </a:r>
            <a:r>
              <a:rPr lang="en-US" sz="1600" dirty="0">
                <a:solidFill>
                  <a:srgbClr val="005E80"/>
                </a:solidFill>
                <a:latin typeface="Calibri" charset="0"/>
              </a:rPr>
              <a:t>barriers. </a:t>
            </a:r>
          </a:p>
          <a:p>
            <a:pPr marL="0" lvl="0" indent="0">
              <a:buNone/>
            </a:pPr>
            <a:endParaRPr lang="en-US" sz="1100" dirty="0">
              <a:solidFill>
                <a:srgbClr val="005E80"/>
              </a:solidFill>
              <a:latin typeface="+mn-lt"/>
            </a:endParaRPr>
          </a:p>
          <a:p>
            <a:pPr marL="0" indent="0">
              <a:buNone/>
            </a:pPr>
            <a:r>
              <a:rPr lang="en-US" sz="1600" b="1" dirty="0" smtClean="0">
                <a:solidFill>
                  <a:srgbClr val="005E80"/>
                </a:solidFill>
                <a:latin typeface="Calibri" charset="0"/>
              </a:rPr>
              <a:t>How </a:t>
            </a:r>
            <a:r>
              <a:rPr lang="en-US" sz="1600" b="1" dirty="0">
                <a:solidFill>
                  <a:srgbClr val="005E80"/>
                </a:solidFill>
                <a:latin typeface="Calibri" charset="0"/>
              </a:rPr>
              <a:t>often: </a:t>
            </a:r>
            <a:r>
              <a:rPr lang="en-US" sz="1600" dirty="0">
                <a:solidFill>
                  <a:srgbClr val="005E80"/>
                </a:solidFill>
                <a:latin typeface="Calibri" charset="0"/>
              </a:rPr>
              <a:t>Every two weeks.  (We just had our second meeting</a:t>
            </a:r>
            <a:r>
              <a:rPr lang="en-US" sz="1600" dirty="0" smtClean="0">
                <a:solidFill>
                  <a:srgbClr val="005E80"/>
                </a:solidFill>
                <a:latin typeface="Calibri" charset="0"/>
              </a:rPr>
              <a:t>.)</a:t>
            </a:r>
          </a:p>
          <a:p>
            <a:pPr marL="0" indent="0">
              <a:buNone/>
            </a:pPr>
            <a:endParaRPr lang="en-US" sz="1100" dirty="0">
              <a:solidFill>
                <a:srgbClr val="005E80"/>
              </a:solidFill>
              <a:latin typeface="Calibri" charset="0"/>
            </a:endParaRPr>
          </a:p>
          <a:p>
            <a:pPr marL="0" indent="0">
              <a:buNone/>
            </a:pPr>
            <a:r>
              <a:rPr lang="en-US" sz="1600" b="1" dirty="0" smtClean="0">
                <a:solidFill>
                  <a:srgbClr val="005E80"/>
                </a:solidFill>
                <a:latin typeface="Calibri" charset="0"/>
              </a:rPr>
              <a:t>Seeking Professional Assistance</a:t>
            </a:r>
            <a:r>
              <a:rPr lang="en-US" sz="1600" dirty="0" smtClean="0">
                <a:solidFill>
                  <a:srgbClr val="005E80"/>
                </a:solidFill>
                <a:latin typeface="Calibri" charset="0"/>
              </a:rPr>
              <a:t>: To figure out how to employ strategies of behavioral economics to cross promote benefits.</a:t>
            </a:r>
            <a:endParaRPr lang="en-US" sz="1600" dirty="0">
              <a:solidFill>
                <a:srgbClr val="005E80"/>
              </a:solidFill>
              <a:latin typeface="+mn-lt"/>
            </a:endParaRPr>
          </a:p>
        </p:txBody>
      </p:sp>
    </p:spTree>
    <p:extLst>
      <p:ext uri="{BB962C8B-B14F-4D97-AF65-F5344CB8AC3E}">
        <p14:creationId xmlns:p14="http://schemas.microsoft.com/office/powerpoint/2010/main" val="219475162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1" y="2514600"/>
            <a:ext cx="8304248" cy="3886200"/>
          </a:xfrm>
        </p:spPr>
        <p:txBody>
          <a:bodyPr>
            <a:noAutofit/>
          </a:bodyPr>
          <a:lstStyle/>
          <a:p>
            <a:pPr>
              <a:spcAft>
                <a:spcPts val="1200"/>
              </a:spcAft>
              <a:buClr>
                <a:schemeClr val="accent4"/>
              </a:buClr>
              <a:buSzPct val="150000"/>
              <a:buFont typeface="Wingdings" panose="05000000000000000000" pitchFamily="2" charset="2"/>
              <a:buChar char="ü"/>
            </a:pPr>
            <a:r>
              <a:rPr lang="en-US" sz="2000" dirty="0" smtClean="0">
                <a:solidFill>
                  <a:srgbClr val="005E80"/>
                </a:solidFill>
                <a:latin typeface="+mn-lt"/>
              </a:rPr>
              <a:t>Make it a </a:t>
            </a:r>
            <a:r>
              <a:rPr lang="en-US" sz="2000" b="1" dirty="0" smtClean="0">
                <a:solidFill>
                  <a:srgbClr val="005E80"/>
                </a:solidFill>
                <a:latin typeface="+mn-lt"/>
              </a:rPr>
              <a:t>collaborative project </a:t>
            </a:r>
            <a:r>
              <a:rPr lang="en-US" sz="2000" dirty="0" smtClean="0">
                <a:solidFill>
                  <a:srgbClr val="005E80"/>
                </a:solidFill>
                <a:latin typeface="+mn-lt"/>
              </a:rPr>
              <a:t>with your county’s HSA </a:t>
            </a:r>
            <a:r>
              <a:rPr lang="en-US" sz="2000" dirty="0" err="1" smtClean="0">
                <a:solidFill>
                  <a:srgbClr val="005E80"/>
                </a:solidFill>
                <a:latin typeface="+mn-lt"/>
              </a:rPr>
              <a:t>CalFresh</a:t>
            </a:r>
            <a:r>
              <a:rPr lang="en-US" sz="2000" dirty="0" smtClean="0">
                <a:solidFill>
                  <a:srgbClr val="005E80"/>
                </a:solidFill>
                <a:latin typeface="+mn-lt"/>
              </a:rPr>
              <a:t> team.</a:t>
            </a:r>
          </a:p>
          <a:p>
            <a:pPr>
              <a:spcAft>
                <a:spcPts val="1200"/>
              </a:spcAft>
              <a:buClr>
                <a:schemeClr val="accent4"/>
              </a:buClr>
              <a:buSzPct val="150000"/>
              <a:buFont typeface="Wingdings" panose="05000000000000000000" pitchFamily="2" charset="2"/>
              <a:buChar char="ü"/>
            </a:pPr>
            <a:r>
              <a:rPr lang="en-US" sz="2000" dirty="0" smtClean="0">
                <a:solidFill>
                  <a:srgbClr val="005E80"/>
                </a:solidFill>
                <a:latin typeface="+mn-lt"/>
              </a:rPr>
              <a:t>Working with </a:t>
            </a:r>
            <a:r>
              <a:rPr lang="en-US" sz="2000" b="1" dirty="0" smtClean="0">
                <a:solidFill>
                  <a:srgbClr val="005E80"/>
                </a:solidFill>
                <a:latin typeface="+mn-lt"/>
              </a:rPr>
              <a:t>students</a:t>
            </a:r>
            <a:r>
              <a:rPr lang="en-US" sz="2000" dirty="0" smtClean="0">
                <a:solidFill>
                  <a:srgbClr val="005E80"/>
                </a:solidFill>
                <a:latin typeface="+mn-lt"/>
              </a:rPr>
              <a:t> is a good idea because they don’t know much about </a:t>
            </a:r>
            <a:r>
              <a:rPr lang="en-US" sz="2000" dirty="0" err="1" smtClean="0">
                <a:solidFill>
                  <a:srgbClr val="005E80"/>
                </a:solidFill>
                <a:latin typeface="+mn-lt"/>
              </a:rPr>
              <a:t>CalFresh</a:t>
            </a:r>
            <a:r>
              <a:rPr lang="en-US" sz="2000" dirty="0" smtClean="0">
                <a:solidFill>
                  <a:srgbClr val="005E80"/>
                </a:solidFill>
                <a:latin typeface="+mn-lt"/>
              </a:rPr>
              <a:t> themselves.</a:t>
            </a:r>
          </a:p>
          <a:p>
            <a:pPr>
              <a:spcAft>
                <a:spcPts val="1200"/>
              </a:spcAft>
              <a:buClr>
                <a:schemeClr val="accent4"/>
              </a:buClr>
              <a:buSzPct val="150000"/>
              <a:buFont typeface="Wingdings" panose="05000000000000000000" pitchFamily="2" charset="2"/>
              <a:buChar char="ü"/>
            </a:pPr>
            <a:r>
              <a:rPr lang="en-US" sz="2000" dirty="0" smtClean="0">
                <a:solidFill>
                  <a:srgbClr val="005E80"/>
                </a:solidFill>
                <a:latin typeface="+mn-lt"/>
              </a:rPr>
              <a:t>Pare down the </a:t>
            </a:r>
            <a:r>
              <a:rPr lang="en-US" sz="2000" b="1" dirty="0" smtClean="0">
                <a:solidFill>
                  <a:srgbClr val="005E80"/>
                </a:solidFill>
                <a:latin typeface="+mn-lt"/>
              </a:rPr>
              <a:t>survey</a:t>
            </a:r>
            <a:r>
              <a:rPr lang="en-US" sz="2000" dirty="0" smtClean="0">
                <a:solidFill>
                  <a:srgbClr val="005E80"/>
                </a:solidFill>
                <a:latin typeface="+mn-lt"/>
              </a:rPr>
              <a:t> questions and keep the observations/commentary more </a:t>
            </a:r>
            <a:r>
              <a:rPr lang="en-US" sz="2000" b="1" dirty="0" smtClean="0">
                <a:solidFill>
                  <a:srgbClr val="005E80"/>
                </a:solidFill>
                <a:latin typeface="+mn-lt"/>
              </a:rPr>
              <a:t>qualitative and open</a:t>
            </a:r>
            <a:r>
              <a:rPr lang="en-US" sz="2000" dirty="0" smtClean="0">
                <a:solidFill>
                  <a:srgbClr val="005E80"/>
                </a:solidFill>
                <a:latin typeface="+mn-lt"/>
              </a:rPr>
              <a:t>.</a:t>
            </a:r>
          </a:p>
          <a:p>
            <a:pPr>
              <a:spcAft>
                <a:spcPts val="1200"/>
              </a:spcAft>
              <a:buClr>
                <a:schemeClr val="accent4"/>
              </a:buClr>
              <a:buSzPct val="150000"/>
              <a:buFont typeface="Wingdings" panose="05000000000000000000" pitchFamily="2" charset="2"/>
              <a:buChar char="ü"/>
            </a:pPr>
            <a:r>
              <a:rPr lang="en-US" sz="2000" dirty="0" smtClean="0">
                <a:solidFill>
                  <a:srgbClr val="005E80"/>
                </a:solidFill>
                <a:latin typeface="+mn-lt"/>
              </a:rPr>
              <a:t>Recruit participants from places where it will be easy to connect with them every week – like a </a:t>
            </a:r>
            <a:r>
              <a:rPr lang="en-US" sz="2000" b="1" dirty="0" smtClean="0">
                <a:solidFill>
                  <a:srgbClr val="005E80"/>
                </a:solidFill>
                <a:latin typeface="+mn-lt"/>
              </a:rPr>
              <a:t>weekly food pantry</a:t>
            </a:r>
            <a:r>
              <a:rPr lang="en-US" sz="2000" dirty="0" smtClean="0">
                <a:solidFill>
                  <a:srgbClr val="005E80"/>
                </a:solidFill>
                <a:latin typeface="+mn-lt"/>
              </a:rPr>
              <a:t>.</a:t>
            </a:r>
          </a:p>
          <a:p>
            <a:pPr>
              <a:spcAft>
                <a:spcPts val="1200"/>
              </a:spcAft>
              <a:buClr>
                <a:schemeClr val="accent4"/>
              </a:buClr>
              <a:buSzPct val="150000"/>
              <a:buFont typeface="Wingdings" panose="05000000000000000000" pitchFamily="2" charset="2"/>
              <a:buChar char="ü"/>
            </a:pPr>
            <a:r>
              <a:rPr lang="en-US" sz="2000" dirty="0" smtClean="0">
                <a:solidFill>
                  <a:srgbClr val="005E80"/>
                </a:solidFill>
                <a:latin typeface="+mn-lt"/>
              </a:rPr>
              <a:t>Encourage students to </a:t>
            </a:r>
            <a:r>
              <a:rPr lang="en-US" sz="2000" b="1" dirty="0" smtClean="0">
                <a:solidFill>
                  <a:srgbClr val="005E80"/>
                </a:solidFill>
                <a:latin typeface="+mn-lt"/>
              </a:rPr>
              <a:t>apply</a:t>
            </a:r>
            <a:r>
              <a:rPr lang="en-US" sz="2000" dirty="0" smtClean="0">
                <a:solidFill>
                  <a:srgbClr val="005E80"/>
                </a:solidFill>
                <a:latin typeface="+mn-lt"/>
              </a:rPr>
              <a:t>!</a:t>
            </a:r>
            <a:endParaRPr lang="en-US" sz="2000" dirty="0">
              <a:solidFill>
                <a:srgbClr val="005E80"/>
              </a:solidFill>
              <a:latin typeface="+mn-lt"/>
            </a:endParaRP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24200" y="381000"/>
            <a:ext cx="2895600" cy="2008239"/>
          </a:xfrm>
          <a:prstGeom prst="rect">
            <a:avLst/>
          </a:prstGeom>
        </p:spPr>
      </p:pic>
    </p:spTree>
    <p:extLst>
      <p:ext uri="{BB962C8B-B14F-4D97-AF65-F5344CB8AC3E}">
        <p14:creationId xmlns:p14="http://schemas.microsoft.com/office/powerpoint/2010/main" val="309552042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90600"/>
            <a:ext cx="8229600" cy="884238"/>
          </a:xfrm>
        </p:spPr>
        <p:txBody>
          <a:bodyPr/>
          <a:lstStyle/>
          <a:p>
            <a:r>
              <a:rPr lang="en-US" dirty="0" smtClean="0">
                <a:solidFill>
                  <a:srgbClr val="005E80"/>
                </a:solidFill>
                <a:latin typeface="+mj-lt"/>
              </a:rPr>
              <a:t>Thank you! </a:t>
            </a:r>
            <a:endParaRPr lang="en-US" dirty="0">
              <a:solidFill>
                <a:srgbClr val="005E80"/>
              </a:solidFill>
              <a:latin typeface="+mj-lt"/>
            </a:endParaRPr>
          </a:p>
        </p:txBody>
      </p:sp>
      <p:sp>
        <p:nvSpPr>
          <p:cNvPr id="3" name="Content Placeholder 2"/>
          <p:cNvSpPr>
            <a:spLocks noGrp="1"/>
          </p:cNvSpPr>
          <p:nvPr>
            <p:ph idx="1"/>
          </p:nvPr>
        </p:nvSpPr>
        <p:spPr>
          <a:xfrm>
            <a:off x="381000" y="4572000"/>
            <a:ext cx="8229600" cy="1371600"/>
          </a:xfrm>
        </p:spPr>
        <p:txBody>
          <a:bodyPr/>
          <a:lstStyle/>
          <a:p>
            <a:pPr marL="0" indent="0" algn="ctr">
              <a:buNone/>
            </a:pPr>
            <a:r>
              <a:rPr lang="en-US" dirty="0" smtClean="0">
                <a:solidFill>
                  <a:srgbClr val="005E80"/>
                </a:solidFill>
                <a:latin typeface="+mj-lt"/>
              </a:rPr>
              <a:t>Materials will be emailed to participants and posted at:</a:t>
            </a:r>
          </a:p>
          <a:p>
            <a:pPr algn="ctr">
              <a:buNone/>
            </a:pPr>
            <a:r>
              <a:rPr lang="en-US" dirty="0" smtClean="0">
                <a:solidFill>
                  <a:srgbClr val="005E80"/>
                </a:solidFill>
                <a:latin typeface="+mj-lt"/>
                <a:hlinkClick r:id="rId3"/>
              </a:rPr>
              <a:t>www.transformcalfresh.org</a:t>
            </a:r>
            <a:endParaRPr lang="en-US" dirty="0" smtClean="0">
              <a:solidFill>
                <a:srgbClr val="005E80"/>
              </a:solidFill>
              <a:latin typeface="+mj-lt"/>
            </a:endParaRPr>
          </a:p>
        </p:txBody>
      </p:sp>
      <p:sp>
        <p:nvSpPr>
          <p:cNvPr id="4" name="Content Placeholder 2"/>
          <p:cNvSpPr txBox="1">
            <a:spLocks/>
          </p:cNvSpPr>
          <p:nvPr/>
        </p:nvSpPr>
        <p:spPr>
          <a:xfrm>
            <a:off x="76200" y="2636837"/>
            <a:ext cx="3429000" cy="144780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Clr>
                <a:srgbClr val="005E80"/>
              </a:buClr>
              <a:buFont typeface="Wingdings" pitchFamily="2" charset="2"/>
              <a:buChar char="§"/>
              <a:defRPr sz="2800" b="0" kern="1200">
                <a:solidFill>
                  <a:schemeClr val="tx1"/>
                </a:solidFill>
                <a:latin typeface="Myriad Pro" pitchFamily="34" charset="0"/>
                <a:ea typeface="+mn-ea"/>
                <a:cs typeface="+mn-cs"/>
              </a:defRPr>
            </a:lvl1pPr>
            <a:lvl2pPr marL="742950" indent="-285750" algn="l" defTabSz="914400" rtl="0" eaLnBrk="1" latinLnBrk="0" hangingPunct="1">
              <a:spcBef>
                <a:spcPct val="20000"/>
              </a:spcBef>
              <a:buFont typeface="Arial" pitchFamily="34" charset="0"/>
              <a:buChar char="–"/>
              <a:defRPr sz="2400" b="0" kern="1200">
                <a:solidFill>
                  <a:schemeClr val="tx1"/>
                </a:solidFill>
                <a:latin typeface="Myriad Pro" pitchFamily="34" charset="0"/>
                <a:ea typeface="+mn-ea"/>
                <a:cs typeface="+mn-cs"/>
              </a:defRPr>
            </a:lvl2pPr>
            <a:lvl3pPr marL="1143000" indent="-228600" algn="l" defTabSz="914400" rtl="0" eaLnBrk="1" latinLnBrk="0" hangingPunct="1">
              <a:spcBef>
                <a:spcPct val="20000"/>
              </a:spcBef>
              <a:buFont typeface="Arial" pitchFamily="34" charset="0"/>
              <a:buChar char="•"/>
              <a:defRPr sz="2000" b="0" kern="1200">
                <a:solidFill>
                  <a:schemeClr val="tx1"/>
                </a:solidFill>
                <a:latin typeface="Myriad Pro" pitchFamily="34" charset="0"/>
                <a:ea typeface="+mn-ea"/>
                <a:cs typeface="+mn-cs"/>
              </a:defRPr>
            </a:lvl3pPr>
            <a:lvl4pPr marL="1600200" indent="-228600" algn="l" defTabSz="914400" rtl="0" eaLnBrk="1" latinLnBrk="0" hangingPunct="1">
              <a:spcBef>
                <a:spcPct val="20000"/>
              </a:spcBef>
              <a:buFont typeface="Arial" pitchFamily="34" charset="0"/>
              <a:buChar char="–"/>
              <a:defRPr sz="1800" b="0" kern="1200">
                <a:solidFill>
                  <a:schemeClr val="tx1"/>
                </a:solidFill>
                <a:latin typeface="Myriad Pro" pitchFamily="34" charset="0"/>
                <a:ea typeface="+mn-ea"/>
                <a:cs typeface="+mn-cs"/>
              </a:defRPr>
            </a:lvl4pPr>
            <a:lvl5pPr marL="2057400" indent="-228600" algn="l" defTabSz="914400" rtl="0" eaLnBrk="1" latinLnBrk="0" hangingPunct="1">
              <a:spcBef>
                <a:spcPct val="20000"/>
              </a:spcBef>
              <a:buFont typeface="Arial" pitchFamily="34" charset="0"/>
              <a:buChar char="»"/>
              <a:defRPr sz="1800" b="0" kern="1200">
                <a:solidFill>
                  <a:schemeClr val="tx1"/>
                </a:solidFill>
                <a:latin typeface="Myriad Pro"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Font typeface="Wingdings" pitchFamily="2" charset="2"/>
              <a:buNone/>
            </a:pPr>
            <a:r>
              <a:rPr lang="en-US" sz="1600" b="1" dirty="0" smtClean="0">
                <a:solidFill>
                  <a:srgbClr val="005E80"/>
                </a:solidFill>
                <a:latin typeface="+mn-lt"/>
              </a:rPr>
              <a:t>Diana Jensen</a:t>
            </a:r>
          </a:p>
          <a:p>
            <a:pPr marL="0" indent="0" algn="ctr">
              <a:buFont typeface="Wingdings" pitchFamily="2" charset="2"/>
              <a:buNone/>
            </a:pPr>
            <a:r>
              <a:rPr lang="en-US" sz="1400" dirty="0" smtClean="0">
                <a:solidFill>
                  <a:srgbClr val="005E80"/>
                </a:solidFill>
                <a:latin typeface="+mn-lt"/>
              </a:rPr>
              <a:t>Senior Policy &amp; Advocacy Analyst</a:t>
            </a:r>
          </a:p>
          <a:p>
            <a:pPr marL="0" indent="0" algn="ctr">
              <a:buFont typeface="Wingdings" pitchFamily="2" charset="2"/>
              <a:buNone/>
            </a:pPr>
            <a:r>
              <a:rPr lang="en-US" sz="1400" dirty="0" smtClean="0">
                <a:solidFill>
                  <a:srgbClr val="005E80"/>
                </a:solidFill>
                <a:latin typeface="+mn-lt"/>
              </a:rPr>
              <a:t>SF-Marin Food Bank</a:t>
            </a:r>
          </a:p>
          <a:p>
            <a:pPr marL="0" indent="0" algn="ctr">
              <a:buFont typeface="Wingdings" pitchFamily="2" charset="2"/>
              <a:buNone/>
            </a:pPr>
            <a:r>
              <a:rPr lang="en-US" sz="1400" dirty="0" smtClean="0">
                <a:solidFill>
                  <a:srgbClr val="005E80"/>
                </a:solidFill>
                <a:latin typeface="+mn-lt"/>
                <a:hlinkClick r:id="rId4"/>
              </a:rPr>
              <a:t>djensen@sfmfoodbank.org</a:t>
            </a:r>
            <a:endParaRPr lang="en-US" sz="1400" dirty="0" smtClean="0">
              <a:solidFill>
                <a:srgbClr val="005E80"/>
              </a:solidFill>
              <a:latin typeface="+mn-lt"/>
            </a:endParaRPr>
          </a:p>
          <a:p>
            <a:pPr marL="0" indent="0" algn="ctr">
              <a:buFont typeface="Wingdings" pitchFamily="2" charset="2"/>
              <a:buNone/>
            </a:pPr>
            <a:r>
              <a:rPr lang="en-US" sz="1400" dirty="0" smtClean="0">
                <a:solidFill>
                  <a:srgbClr val="005E80"/>
                </a:solidFill>
                <a:latin typeface="+mn-lt"/>
              </a:rPr>
              <a:t>(415) 282-1900 x313</a:t>
            </a:r>
          </a:p>
        </p:txBody>
      </p:sp>
      <p:sp>
        <p:nvSpPr>
          <p:cNvPr id="5" name="Content Placeholder 2"/>
          <p:cNvSpPr txBox="1">
            <a:spLocks/>
          </p:cNvSpPr>
          <p:nvPr/>
        </p:nvSpPr>
        <p:spPr>
          <a:xfrm>
            <a:off x="3124200" y="2636837"/>
            <a:ext cx="3200400" cy="1554163"/>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Clr>
                <a:srgbClr val="005E80"/>
              </a:buClr>
              <a:buFont typeface="Wingdings" pitchFamily="2" charset="2"/>
              <a:buChar char="§"/>
              <a:defRPr sz="2800" b="0" kern="1200">
                <a:solidFill>
                  <a:schemeClr val="tx1"/>
                </a:solidFill>
                <a:latin typeface="Myriad Pro" pitchFamily="34" charset="0"/>
                <a:ea typeface="+mn-ea"/>
                <a:cs typeface="+mn-cs"/>
              </a:defRPr>
            </a:lvl1pPr>
            <a:lvl2pPr marL="742950" indent="-285750" algn="l" defTabSz="914400" rtl="0" eaLnBrk="1" latinLnBrk="0" hangingPunct="1">
              <a:spcBef>
                <a:spcPct val="20000"/>
              </a:spcBef>
              <a:buFont typeface="Arial" pitchFamily="34" charset="0"/>
              <a:buChar char="–"/>
              <a:defRPr sz="2400" b="0" kern="1200">
                <a:solidFill>
                  <a:schemeClr val="tx1"/>
                </a:solidFill>
                <a:latin typeface="Myriad Pro" pitchFamily="34" charset="0"/>
                <a:ea typeface="+mn-ea"/>
                <a:cs typeface="+mn-cs"/>
              </a:defRPr>
            </a:lvl2pPr>
            <a:lvl3pPr marL="1143000" indent="-228600" algn="l" defTabSz="914400" rtl="0" eaLnBrk="1" latinLnBrk="0" hangingPunct="1">
              <a:spcBef>
                <a:spcPct val="20000"/>
              </a:spcBef>
              <a:buFont typeface="Arial" pitchFamily="34" charset="0"/>
              <a:buChar char="•"/>
              <a:defRPr sz="2000" b="0" kern="1200">
                <a:solidFill>
                  <a:schemeClr val="tx1"/>
                </a:solidFill>
                <a:latin typeface="Myriad Pro" pitchFamily="34" charset="0"/>
                <a:ea typeface="+mn-ea"/>
                <a:cs typeface="+mn-cs"/>
              </a:defRPr>
            </a:lvl3pPr>
            <a:lvl4pPr marL="1600200" indent="-228600" algn="l" defTabSz="914400" rtl="0" eaLnBrk="1" latinLnBrk="0" hangingPunct="1">
              <a:spcBef>
                <a:spcPct val="20000"/>
              </a:spcBef>
              <a:buFont typeface="Arial" pitchFamily="34" charset="0"/>
              <a:buChar char="–"/>
              <a:defRPr sz="1800" b="0" kern="1200">
                <a:solidFill>
                  <a:schemeClr val="tx1"/>
                </a:solidFill>
                <a:latin typeface="Myriad Pro" pitchFamily="34" charset="0"/>
                <a:ea typeface="+mn-ea"/>
                <a:cs typeface="+mn-cs"/>
              </a:defRPr>
            </a:lvl4pPr>
            <a:lvl5pPr marL="2057400" indent="-228600" algn="l" defTabSz="914400" rtl="0" eaLnBrk="1" latinLnBrk="0" hangingPunct="1">
              <a:spcBef>
                <a:spcPct val="20000"/>
              </a:spcBef>
              <a:buFont typeface="Arial" pitchFamily="34" charset="0"/>
              <a:buChar char="»"/>
              <a:defRPr sz="1800" b="0" kern="1200">
                <a:solidFill>
                  <a:schemeClr val="tx1"/>
                </a:solidFill>
                <a:latin typeface="Myriad Pro"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Font typeface="Wingdings" pitchFamily="2" charset="2"/>
              <a:buNone/>
            </a:pPr>
            <a:r>
              <a:rPr lang="en-US" sz="1600" b="1" dirty="0" smtClean="0">
                <a:solidFill>
                  <a:srgbClr val="005E80"/>
                </a:solidFill>
                <a:latin typeface="+mn-lt"/>
              </a:rPr>
              <a:t>Becky </a:t>
            </a:r>
            <a:r>
              <a:rPr lang="en-US" sz="1600" b="1" dirty="0" err="1" smtClean="0">
                <a:solidFill>
                  <a:srgbClr val="005E80"/>
                </a:solidFill>
                <a:latin typeface="+mn-lt"/>
              </a:rPr>
              <a:t>Gershon</a:t>
            </a:r>
            <a:endParaRPr lang="en-US" sz="1600" b="1" dirty="0" smtClean="0">
              <a:solidFill>
                <a:srgbClr val="005E80"/>
              </a:solidFill>
              <a:latin typeface="+mn-lt"/>
            </a:endParaRPr>
          </a:p>
          <a:p>
            <a:pPr marL="0" indent="0" algn="ctr">
              <a:buFont typeface="Wingdings" pitchFamily="2" charset="2"/>
              <a:buNone/>
            </a:pPr>
            <a:r>
              <a:rPr lang="en-US" sz="1400" dirty="0" smtClean="0">
                <a:solidFill>
                  <a:srgbClr val="005E80"/>
                </a:solidFill>
                <a:latin typeface="+mn-lt"/>
              </a:rPr>
              <a:t>Policy &amp; Advocacy Coordinator</a:t>
            </a:r>
          </a:p>
          <a:p>
            <a:pPr marL="0" indent="0" algn="ctr">
              <a:buFont typeface="Wingdings" pitchFamily="2" charset="2"/>
              <a:buNone/>
            </a:pPr>
            <a:r>
              <a:rPr lang="en-US" sz="1400" dirty="0" smtClean="0">
                <a:solidFill>
                  <a:srgbClr val="005E80"/>
                </a:solidFill>
                <a:latin typeface="+mn-lt"/>
              </a:rPr>
              <a:t>SF-Marin Food Bank</a:t>
            </a:r>
          </a:p>
          <a:p>
            <a:pPr marL="0" indent="0" algn="ctr">
              <a:buFont typeface="Wingdings" pitchFamily="2" charset="2"/>
              <a:buNone/>
            </a:pPr>
            <a:r>
              <a:rPr lang="en-US" sz="1400" dirty="0" smtClean="0">
                <a:solidFill>
                  <a:srgbClr val="005E80"/>
                </a:solidFill>
                <a:latin typeface="+mn-lt"/>
                <a:hlinkClick r:id="rId5"/>
              </a:rPr>
              <a:t>bgershon@sfmfoodbank.org</a:t>
            </a:r>
            <a:endParaRPr lang="en-US" sz="1400" dirty="0" smtClean="0">
              <a:solidFill>
                <a:srgbClr val="005E80"/>
              </a:solidFill>
              <a:latin typeface="+mn-lt"/>
            </a:endParaRPr>
          </a:p>
          <a:p>
            <a:pPr marL="0" indent="0" algn="ctr">
              <a:buFont typeface="Wingdings" pitchFamily="2" charset="2"/>
              <a:buNone/>
            </a:pPr>
            <a:r>
              <a:rPr lang="en-US" sz="1400" dirty="0" smtClean="0">
                <a:solidFill>
                  <a:srgbClr val="005E80"/>
                </a:solidFill>
                <a:latin typeface="+mn-lt"/>
              </a:rPr>
              <a:t>(415) 282-1900 x317</a:t>
            </a:r>
          </a:p>
        </p:txBody>
      </p:sp>
      <p:sp>
        <p:nvSpPr>
          <p:cNvPr id="6" name="Content Placeholder 2"/>
          <p:cNvSpPr txBox="1">
            <a:spLocks/>
          </p:cNvSpPr>
          <p:nvPr/>
        </p:nvSpPr>
        <p:spPr>
          <a:xfrm>
            <a:off x="6248400" y="2636837"/>
            <a:ext cx="2667000" cy="144780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Clr>
                <a:srgbClr val="005E80"/>
              </a:buClr>
              <a:buFont typeface="Wingdings" pitchFamily="2" charset="2"/>
              <a:buChar char="§"/>
              <a:defRPr sz="2800" b="0" kern="1200">
                <a:solidFill>
                  <a:schemeClr val="tx1"/>
                </a:solidFill>
                <a:latin typeface="Myriad Pro" pitchFamily="34" charset="0"/>
                <a:ea typeface="+mn-ea"/>
                <a:cs typeface="+mn-cs"/>
              </a:defRPr>
            </a:lvl1pPr>
            <a:lvl2pPr marL="742950" indent="-285750" algn="l" defTabSz="914400" rtl="0" eaLnBrk="1" latinLnBrk="0" hangingPunct="1">
              <a:spcBef>
                <a:spcPct val="20000"/>
              </a:spcBef>
              <a:buFont typeface="Arial" pitchFamily="34" charset="0"/>
              <a:buChar char="–"/>
              <a:defRPr sz="2400" b="0" kern="1200">
                <a:solidFill>
                  <a:schemeClr val="tx1"/>
                </a:solidFill>
                <a:latin typeface="Myriad Pro" pitchFamily="34" charset="0"/>
                <a:ea typeface="+mn-ea"/>
                <a:cs typeface="+mn-cs"/>
              </a:defRPr>
            </a:lvl2pPr>
            <a:lvl3pPr marL="1143000" indent="-228600" algn="l" defTabSz="914400" rtl="0" eaLnBrk="1" latinLnBrk="0" hangingPunct="1">
              <a:spcBef>
                <a:spcPct val="20000"/>
              </a:spcBef>
              <a:buFont typeface="Arial" pitchFamily="34" charset="0"/>
              <a:buChar char="•"/>
              <a:defRPr sz="2000" b="0" kern="1200">
                <a:solidFill>
                  <a:schemeClr val="tx1"/>
                </a:solidFill>
                <a:latin typeface="Myriad Pro" pitchFamily="34" charset="0"/>
                <a:ea typeface="+mn-ea"/>
                <a:cs typeface="+mn-cs"/>
              </a:defRPr>
            </a:lvl3pPr>
            <a:lvl4pPr marL="1600200" indent="-228600" algn="l" defTabSz="914400" rtl="0" eaLnBrk="1" latinLnBrk="0" hangingPunct="1">
              <a:spcBef>
                <a:spcPct val="20000"/>
              </a:spcBef>
              <a:buFont typeface="Arial" pitchFamily="34" charset="0"/>
              <a:buChar char="–"/>
              <a:defRPr sz="1800" b="0" kern="1200">
                <a:solidFill>
                  <a:schemeClr val="tx1"/>
                </a:solidFill>
                <a:latin typeface="Myriad Pro" pitchFamily="34" charset="0"/>
                <a:ea typeface="+mn-ea"/>
                <a:cs typeface="+mn-cs"/>
              </a:defRPr>
            </a:lvl4pPr>
            <a:lvl5pPr marL="2057400" indent="-228600" algn="l" defTabSz="914400" rtl="0" eaLnBrk="1" latinLnBrk="0" hangingPunct="1">
              <a:spcBef>
                <a:spcPct val="20000"/>
              </a:spcBef>
              <a:buFont typeface="Arial" pitchFamily="34" charset="0"/>
              <a:buChar char="»"/>
              <a:defRPr sz="1800" b="0" kern="1200">
                <a:solidFill>
                  <a:schemeClr val="tx1"/>
                </a:solidFill>
                <a:latin typeface="Myriad Pro"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Font typeface="Wingdings" pitchFamily="2" charset="2"/>
              <a:buNone/>
            </a:pPr>
            <a:r>
              <a:rPr lang="en-US" sz="1600" b="1" dirty="0" smtClean="0">
                <a:solidFill>
                  <a:srgbClr val="005E80"/>
                </a:solidFill>
                <a:latin typeface="+mn-lt"/>
              </a:rPr>
              <a:t>Tiana Wertheim</a:t>
            </a:r>
          </a:p>
          <a:p>
            <a:pPr marL="0" indent="0" algn="ctr">
              <a:buFont typeface="Wingdings" pitchFamily="2" charset="2"/>
              <a:buNone/>
            </a:pPr>
            <a:r>
              <a:rPr lang="en-US" sz="1400" dirty="0" smtClean="0">
                <a:solidFill>
                  <a:srgbClr val="005E80"/>
                </a:solidFill>
                <a:latin typeface="+mn-lt"/>
              </a:rPr>
              <a:t>Senior Analyst</a:t>
            </a:r>
          </a:p>
          <a:p>
            <a:pPr marL="0" indent="0" algn="ctr">
              <a:buFont typeface="Wingdings" pitchFamily="2" charset="2"/>
              <a:buNone/>
            </a:pPr>
            <a:r>
              <a:rPr lang="en-US" sz="1400" dirty="0" smtClean="0">
                <a:solidFill>
                  <a:srgbClr val="005E80"/>
                </a:solidFill>
                <a:latin typeface="+mn-lt"/>
              </a:rPr>
              <a:t>SF Human Services Agency</a:t>
            </a:r>
          </a:p>
          <a:p>
            <a:pPr marL="0" indent="0" algn="ctr">
              <a:buFont typeface="Wingdings" pitchFamily="2" charset="2"/>
              <a:buNone/>
            </a:pPr>
            <a:r>
              <a:rPr lang="en-US" sz="1400" u="sng" dirty="0" smtClean="0">
                <a:solidFill>
                  <a:srgbClr val="005E80"/>
                </a:solidFill>
                <a:latin typeface="+mn-lt"/>
                <a:hlinkClick r:id="rId6"/>
              </a:rPr>
              <a:t>tiana.wertheim@sfgov.org</a:t>
            </a:r>
            <a:endParaRPr lang="en-US" sz="1400" dirty="0" smtClean="0">
              <a:solidFill>
                <a:srgbClr val="005E80"/>
              </a:solidFill>
              <a:latin typeface="+mn-lt"/>
            </a:endParaRPr>
          </a:p>
          <a:p>
            <a:pPr marL="0" indent="0" algn="ctr">
              <a:buFont typeface="Wingdings" pitchFamily="2" charset="2"/>
              <a:buNone/>
            </a:pPr>
            <a:r>
              <a:rPr lang="en-US" sz="1400" dirty="0" smtClean="0">
                <a:solidFill>
                  <a:srgbClr val="005E80"/>
                </a:solidFill>
                <a:latin typeface="+mn-lt"/>
              </a:rPr>
              <a:t>(415) 558-1108</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solidFill>
                  <a:srgbClr val="005E80"/>
                </a:solidFill>
                <a:latin typeface="+mn-lt"/>
              </a:rPr>
              <a:t>Today’s Webinar:</a:t>
            </a:r>
            <a:endParaRPr lang="en-US" dirty="0">
              <a:solidFill>
                <a:srgbClr val="005E80"/>
              </a:solidFill>
              <a:latin typeface="+mn-lt"/>
            </a:endParaRPr>
          </a:p>
        </p:txBody>
      </p:sp>
      <p:sp>
        <p:nvSpPr>
          <p:cNvPr id="5" name="Content Placeholder 4"/>
          <p:cNvSpPr>
            <a:spLocks noGrp="1"/>
          </p:cNvSpPr>
          <p:nvPr>
            <p:ph idx="1"/>
          </p:nvPr>
        </p:nvSpPr>
        <p:spPr>
          <a:xfrm>
            <a:off x="457200" y="1752600"/>
            <a:ext cx="8229600" cy="4221163"/>
          </a:xfrm>
        </p:spPr>
        <p:txBody>
          <a:bodyPr/>
          <a:lstStyle/>
          <a:p>
            <a:r>
              <a:rPr lang="en-US" dirty="0" smtClean="0">
                <a:solidFill>
                  <a:srgbClr val="005E80"/>
                </a:solidFill>
                <a:latin typeface="+mn-lt"/>
              </a:rPr>
              <a:t>The ‘</a:t>
            </a:r>
            <a:r>
              <a:rPr lang="en-US" dirty="0" err="1" smtClean="0">
                <a:solidFill>
                  <a:srgbClr val="005E80"/>
                </a:solidFill>
                <a:latin typeface="+mn-lt"/>
              </a:rPr>
              <a:t>CalFresh</a:t>
            </a:r>
            <a:r>
              <a:rPr lang="en-US" dirty="0" smtClean="0">
                <a:solidFill>
                  <a:srgbClr val="005E80"/>
                </a:solidFill>
                <a:latin typeface="+mn-lt"/>
              </a:rPr>
              <a:t> Application Experience Project’:</a:t>
            </a:r>
          </a:p>
          <a:p>
            <a:pPr lvl="1"/>
            <a:r>
              <a:rPr lang="en-US" dirty="0" smtClean="0">
                <a:solidFill>
                  <a:srgbClr val="005E80"/>
                </a:solidFill>
                <a:latin typeface="+mn-lt"/>
              </a:rPr>
              <a:t>Project </a:t>
            </a:r>
            <a:r>
              <a:rPr lang="en-US" dirty="0">
                <a:solidFill>
                  <a:srgbClr val="005E80"/>
                </a:solidFill>
                <a:latin typeface="+mn-lt"/>
              </a:rPr>
              <a:t>o</a:t>
            </a:r>
            <a:r>
              <a:rPr lang="en-US" dirty="0" smtClean="0">
                <a:solidFill>
                  <a:srgbClr val="005E80"/>
                </a:solidFill>
                <a:latin typeface="+mn-lt"/>
              </a:rPr>
              <a:t>verview</a:t>
            </a:r>
          </a:p>
          <a:p>
            <a:pPr lvl="1"/>
            <a:r>
              <a:rPr lang="en-US" dirty="0" smtClean="0">
                <a:solidFill>
                  <a:srgbClr val="005E80"/>
                </a:solidFill>
                <a:latin typeface="+mn-lt"/>
              </a:rPr>
              <a:t>Participant characteristics/outcomes</a:t>
            </a:r>
          </a:p>
          <a:p>
            <a:pPr lvl="1"/>
            <a:r>
              <a:rPr lang="en-US" dirty="0" smtClean="0">
                <a:solidFill>
                  <a:srgbClr val="005E80"/>
                </a:solidFill>
                <a:latin typeface="+mn-lt"/>
              </a:rPr>
              <a:t>Key observations/recommendations</a:t>
            </a:r>
          </a:p>
          <a:p>
            <a:pPr lvl="1"/>
            <a:r>
              <a:rPr lang="en-US" dirty="0" smtClean="0">
                <a:solidFill>
                  <a:srgbClr val="005E80"/>
                </a:solidFill>
                <a:latin typeface="+mn-lt"/>
              </a:rPr>
              <a:t>Next steps</a:t>
            </a:r>
          </a:p>
          <a:p>
            <a:pPr lvl="1"/>
            <a:r>
              <a:rPr lang="en-US" dirty="0" smtClean="0">
                <a:solidFill>
                  <a:srgbClr val="005E80"/>
                </a:solidFill>
                <a:latin typeface="+mn-lt"/>
              </a:rPr>
              <a:t>Lessons learned</a:t>
            </a:r>
          </a:p>
          <a:p>
            <a:r>
              <a:rPr lang="en-US" dirty="0" smtClean="0">
                <a:solidFill>
                  <a:srgbClr val="005E80"/>
                </a:solidFill>
                <a:latin typeface="+mn-lt"/>
              </a:rPr>
              <a:t>Collaboration:</a:t>
            </a:r>
          </a:p>
          <a:p>
            <a:pPr lvl="1"/>
            <a:r>
              <a:rPr lang="en-US" dirty="0" smtClean="0">
                <a:solidFill>
                  <a:srgbClr val="005E80"/>
                </a:solidFill>
                <a:latin typeface="+mn-lt"/>
              </a:rPr>
              <a:t>How projects like this can be used by the County</a:t>
            </a:r>
          </a:p>
          <a:p>
            <a:pPr lvl="1"/>
            <a:r>
              <a:rPr lang="en-US" dirty="0" smtClean="0">
                <a:solidFill>
                  <a:srgbClr val="005E80"/>
                </a:solidFill>
                <a:latin typeface="+mn-lt"/>
              </a:rPr>
              <a:t>Examples of outcomes and innovations</a:t>
            </a:r>
          </a:p>
          <a:p>
            <a:pPr lvl="1"/>
            <a:endParaRPr lang="en-US" dirty="0" smtClean="0">
              <a:solidFill>
                <a:srgbClr val="005E80"/>
              </a:solidFill>
              <a:latin typeface="+mn-lt"/>
            </a:endParaRPr>
          </a:p>
          <a:p>
            <a:endParaRPr lang="en-US" dirty="0" smtClean="0">
              <a:solidFill>
                <a:srgbClr val="005E80"/>
              </a:solidFill>
              <a:latin typeface="+mn-lt"/>
            </a:endParaRPr>
          </a:p>
          <a:p>
            <a:endParaRPr lang="en-US" dirty="0">
              <a:solidFill>
                <a:srgbClr val="005E80"/>
              </a:solidFill>
            </a:endParaRPr>
          </a:p>
        </p:txBody>
      </p:sp>
    </p:spTree>
    <p:extLst>
      <p:ext uri="{BB962C8B-B14F-4D97-AF65-F5344CB8AC3E}">
        <p14:creationId xmlns:p14="http://schemas.microsoft.com/office/powerpoint/2010/main" val="189475610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005E80"/>
                </a:solidFill>
                <a:latin typeface="+mj-lt"/>
              </a:rPr>
              <a:t>Introductions</a:t>
            </a:r>
            <a:endParaRPr lang="en-US" dirty="0">
              <a:solidFill>
                <a:srgbClr val="005E80"/>
              </a:solidFill>
              <a:latin typeface="+mj-lt"/>
            </a:endParaRPr>
          </a:p>
        </p:txBody>
      </p:sp>
      <p:sp>
        <p:nvSpPr>
          <p:cNvPr id="3" name="Content Placeholder 2"/>
          <p:cNvSpPr>
            <a:spLocks noGrp="1"/>
          </p:cNvSpPr>
          <p:nvPr>
            <p:ph idx="1"/>
          </p:nvPr>
        </p:nvSpPr>
        <p:spPr>
          <a:xfrm>
            <a:off x="457200" y="1600200"/>
            <a:ext cx="8229600" cy="4221163"/>
          </a:xfrm>
        </p:spPr>
        <p:txBody>
          <a:bodyPr>
            <a:normAutofit/>
          </a:bodyPr>
          <a:lstStyle/>
          <a:p>
            <a:endParaRPr lang="en-US" sz="2400" dirty="0" smtClean="0">
              <a:solidFill>
                <a:srgbClr val="005E80"/>
              </a:solidFill>
              <a:latin typeface="+mj-lt"/>
            </a:endParaRPr>
          </a:p>
          <a:p>
            <a:r>
              <a:rPr lang="en-US" sz="2400" dirty="0" smtClean="0">
                <a:solidFill>
                  <a:srgbClr val="005E80"/>
                </a:solidFill>
                <a:latin typeface="+mn-lt"/>
              </a:rPr>
              <a:t>Jennifer Tracy, ATC Consultant</a:t>
            </a:r>
          </a:p>
          <a:p>
            <a:r>
              <a:rPr lang="en-US" sz="2400" dirty="0" smtClean="0">
                <a:solidFill>
                  <a:srgbClr val="005E80"/>
                </a:solidFill>
                <a:latin typeface="+mn-lt"/>
              </a:rPr>
              <a:t>Becky </a:t>
            </a:r>
            <a:r>
              <a:rPr lang="en-US" sz="2400" dirty="0" err="1" smtClean="0">
                <a:solidFill>
                  <a:srgbClr val="005E80"/>
                </a:solidFill>
                <a:latin typeface="+mn-lt"/>
              </a:rPr>
              <a:t>Gershon</a:t>
            </a:r>
            <a:r>
              <a:rPr lang="en-US" sz="2400" dirty="0" smtClean="0">
                <a:solidFill>
                  <a:srgbClr val="005E80"/>
                </a:solidFill>
                <a:latin typeface="+mn-lt"/>
              </a:rPr>
              <a:t>, SF-Marin Food Bank</a:t>
            </a:r>
          </a:p>
          <a:p>
            <a:r>
              <a:rPr lang="en-US" sz="2400" dirty="0" smtClean="0">
                <a:solidFill>
                  <a:srgbClr val="005E80"/>
                </a:solidFill>
                <a:latin typeface="+mn-lt"/>
              </a:rPr>
              <a:t>Diana Jensen, SF-Marin Food Bank</a:t>
            </a:r>
          </a:p>
          <a:p>
            <a:r>
              <a:rPr lang="en-US" sz="2400" dirty="0" smtClean="0">
                <a:solidFill>
                  <a:srgbClr val="005E80"/>
                </a:solidFill>
                <a:latin typeface="+mn-lt"/>
              </a:rPr>
              <a:t>Tiana Wertheim, San Francisco Human Services Agency</a:t>
            </a:r>
          </a:p>
          <a:p>
            <a:endParaRPr lang="en-US" sz="2400" dirty="0">
              <a:solidFill>
                <a:srgbClr val="005E80"/>
              </a:solidFill>
              <a:latin typeface="+mj-lt"/>
            </a:endParaRPr>
          </a:p>
          <a:p>
            <a:endParaRPr lang="en-US" dirty="0" smtClean="0">
              <a:solidFill>
                <a:srgbClr val="005E80"/>
              </a:solidFill>
              <a:latin typeface="+mj-lt"/>
            </a:endParaRPr>
          </a:p>
          <a:p>
            <a:endParaRPr lang="en-US" dirty="0" smtClean="0">
              <a:solidFill>
                <a:srgbClr val="005E80"/>
              </a:solidFill>
              <a:latin typeface="+mj-lt"/>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90600" y="2667000"/>
            <a:ext cx="7086600" cy="1371600"/>
          </a:xfrm>
        </p:spPr>
        <p:txBody>
          <a:bodyPr>
            <a:normAutofit/>
          </a:bodyPr>
          <a:lstStyle/>
          <a:p>
            <a:pPr marL="0" indent="0" algn="ctr">
              <a:buNone/>
            </a:pPr>
            <a:r>
              <a:rPr lang="en-US" sz="3200" dirty="0" smtClean="0"/>
              <a:t>Poll questions!</a:t>
            </a:r>
            <a:endParaRPr lang="en-US" sz="3200" dirty="0" smtClean="0"/>
          </a:p>
        </p:txBody>
      </p:sp>
    </p:spTree>
    <p:extLst>
      <p:ext uri="{BB962C8B-B14F-4D97-AF65-F5344CB8AC3E}">
        <p14:creationId xmlns:p14="http://schemas.microsoft.com/office/powerpoint/2010/main" val="74758992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3" cstate="print">
            <a:duotone>
              <a:schemeClr val="bg2">
                <a:shade val="45000"/>
                <a:satMod val="135000"/>
              </a:schemeClr>
              <a:prstClr val="white"/>
            </a:duotone>
            <a:extLst>
              <a:ext uri="{BEBA8EAE-BF5A-486C-A8C5-ECC9F3942E4B}">
                <a14:imgProps xmlns:a14="http://schemas.microsoft.com/office/drawing/2010/main">
                  <a14:imgLayer r:embed="rId4">
                    <a14:imgEffect>
                      <a14:saturation sat="35000"/>
                    </a14:imgEffect>
                    <a14:imgEffect>
                      <a14:brightnessContrast bright="-40000" contrast="-40000"/>
                    </a14:imgEffect>
                  </a14:imgLayer>
                </a14:imgProps>
              </a:ext>
              <a:ext uri="{28A0092B-C50C-407E-A947-70E740481C1C}">
                <a14:useLocalDpi xmlns:a14="http://schemas.microsoft.com/office/drawing/2010/main" val="0"/>
              </a:ext>
            </a:extLst>
          </a:blip>
          <a:srcRect/>
          <a:stretch>
            <a:fillRect/>
          </a:stretch>
        </p:blipFill>
        <p:spPr bwMode="auto">
          <a:xfrm>
            <a:off x="457200" y="533400"/>
            <a:ext cx="8174691" cy="54320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 Placeholder 2"/>
          <p:cNvSpPr txBox="1">
            <a:spLocks/>
          </p:cNvSpPr>
          <p:nvPr/>
        </p:nvSpPr>
        <p:spPr>
          <a:xfrm>
            <a:off x="685800" y="990600"/>
            <a:ext cx="7772400" cy="464820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Clr>
                <a:srgbClr val="005E80"/>
              </a:buClr>
              <a:buFont typeface="Wingdings" pitchFamily="2" charset="2"/>
              <a:buChar char="§"/>
              <a:defRPr sz="2800" b="0" kern="1200">
                <a:solidFill>
                  <a:schemeClr val="tx1"/>
                </a:solidFill>
                <a:latin typeface="Myriad Pro" pitchFamily="34" charset="0"/>
                <a:ea typeface="+mn-ea"/>
                <a:cs typeface="+mn-cs"/>
              </a:defRPr>
            </a:lvl1pPr>
            <a:lvl2pPr marL="742950" indent="-285750" algn="l" defTabSz="914400" rtl="0" eaLnBrk="1" latinLnBrk="0" hangingPunct="1">
              <a:spcBef>
                <a:spcPct val="20000"/>
              </a:spcBef>
              <a:buFont typeface="Arial" pitchFamily="34" charset="0"/>
              <a:buChar char="–"/>
              <a:defRPr sz="2400" b="0" kern="1200">
                <a:solidFill>
                  <a:schemeClr val="tx1"/>
                </a:solidFill>
                <a:latin typeface="Myriad Pro" pitchFamily="34" charset="0"/>
                <a:ea typeface="+mn-ea"/>
                <a:cs typeface="+mn-cs"/>
              </a:defRPr>
            </a:lvl2pPr>
            <a:lvl3pPr marL="1143000" indent="-228600" algn="l" defTabSz="914400" rtl="0" eaLnBrk="1" latinLnBrk="0" hangingPunct="1">
              <a:spcBef>
                <a:spcPct val="20000"/>
              </a:spcBef>
              <a:buFont typeface="Arial" pitchFamily="34" charset="0"/>
              <a:buChar char="•"/>
              <a:defRPr sz="2000" b="0" kern="1200">
                <a:solidFill>
                  <a:schemeClr val="tx1"/>
                </a:solidFill>
                <a:latin typeface="Myriad Pro" pitchFamily="34" charset="0"/>
                <a:ea typeface="+mn-ea"/>
                <a:cs typeface="+mn-cs"/>
              </a:defRPr>
            </a:lvl3pPr>
            <a:lvl4pPr marL="1600200" indent="-228600" algn="l" defTabSz="914400" rtl="0" eaLnBrk="1" latinLnBrk="0" hangingPunct="1">
              <a:spcBef>
                <a:spcPct val="20000"/>
              </a:spcBef>
              <a:buFont typeface="Arial" pitchFamily="34" charset="0"/>
              <a:buChar char="–"/>
              <a:defRPr sz="1800" b="0" kern="1200">
                <a:solidFill>
                  <a:schemeClr val="tx1"/>
                </a:solidFill>
                <a:latin typeface="Myriad Pro" pitchFamily="34" charset="0"/>
                <a:ea typeface="+mn-ea"/>
                <a:cs typeface="+mn-cs"/>
              </a:defRPr>
            </a:lvl4pPr>
            <a:lvl5pPr marL="2057400" indent="-228600" algn="l" defTabSz="914400" rtl="0" eaLnBrk="1" latinLnBrk="0" hangingPunct="1">
              <a:spcBef>
                <a:spcPct val="20000"/>
              </a:spcBef>
              <a:buFont typeface="Arial" pitchFamily="34" charset="0"/>
              <a:buChar char="»"/>
              <a:defRPr sz="1800" b="0" kern="1200">
                <a:solidFill>
                  <a:schemeClr val="tx1"/>
                </a:solidFill>
                <a:latin typeface="Myriad Pro"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2400" b="1" u="sng" dirty="0" smtClean="0">
                <a:solidFill>
                  <a:schemeClr val="accent6">
                    <a:lumMod val="75000"/>
                  </a:schemeClr>
                </a:solidFill>
                <a:latin typeface="+mn-lt"/>
              </a:rPr>
              <a:t>Context:</a:t>
            </a:r>
            <a:r>
              <a:rPr lang="en-US" sz="2400" b="1" dirty="0" smtClean="0">
                <a:solidFill>
                  <a:schemeClr val="accent6">
                    <a:lumMod val="75000"/>
                  </a:schemeClr>
                </a:solidFill>
                <a:latin typeface="+mn-lt"/>
              </a:rPr>
              <a:t> </a:t>
            </a:r>
            <a:r>
              <a:rPr lang="en-US" sz="2000" dirty="0" smtClean="0">
                <a:latin typeface="+mn-lt"/>
              </a:rPr>
              <a:t>Our outreach team at the Food Bank assisted with submitting </a:t>
            </a:r>
            <a:r>
              <a:rPr lang="en-US" sz="2000" b="1" dirty="0" smtClean="0">
                <a:latin typeface="+mn-lt"/>
              </a:rPr>
              <a:t>1,129</a:t>
            </a:r>
            <a:r>
              <a:rPr lang="en-US" sz="2000" dirty="0" smtClean="0">
                <a:latin typeface="+mn-lt"/>
              </a:rPr>
              <a:t> applications in San Francisco last year. The County received </a:t>
            </a:r>
            <a:r>
              <a:rPr lang="en-US" sz="2000" b="1" dirty="0" smtClean="0">
                <a:latin typeface="+mn-lt"/>
              </a:rPr>
              <a:t>23,732</a:t>
            </a:r>
            <a:r>
              <a:rPr lang="en-US" sz="2000" dirty="0" smtClean="0">
                <a:latin typeface="+mn-lt"/>
              </a:rPr>
              <a:t> applications last year. </a:t>
            </a:r>
          </a:p>
          <a:p>
            <a:endParaRPr lang="en-US" sz="2000" dirty="0" smtClean="0">
              <a:latin typeface="+mn-lt"/>
            </a:endParaRPr>
          </a:p>
          <a:p>
            <a:pPr marL="0" indent="0">
              <a:buNone/>
            </a:pPr>
            <a:r>
              <a:rPr lang="en-US" sz="2400" b="1" u="sng" dirty="0" smtClean="0">
                <a:solidFill>
                  <a:schemeClr val="accent6">
                    <a:lumMod val="75000"/>
                  </a:schemeClr>
                </a:solidFill>
                <a:latin typeface="+mn-lt"/>
              </a:rPr>
              <a:t>Question:</a:t>
            </a:r>
            <a:r>
              <a:rPr lang="en-US" sz="2400" b="1" dirty="0" smtClean="0">
                <a:solidFill>
                  <a:schemeClr val="accent6">
                    <a:lumMod val="75000"/>
                  </a:schemeClr>
                </a:solidFill>
                <a:latin typeface="+mn-lt"/>
              </a:rPr>
              <a:t> </a:t>
            </a:r>
            <a:r>
              <a:rPr lang="en-US" sz="2000" dirty="0" smtClean="0">
                <a:latin typeface="+mn-lt"/>
              </a:rPr>
              <a:t>What is the experience of people applying </a:t>
            </a:r>
            <a:r>
              <a:rPr lang="en-US" sz="2000" i="1" dirty="0" smtClean="0">
                <a:latin typeface="+mn-lt"/>
              </a:rPr>
              <a:t>without</a:t>
            </a:r>
            <a:r>
              <a:rPr lang="en-US" sz="2000" dirty="0" smtClean="0">
                <a:latin typeface="+mn-lt"/>
              </a:rPr>
              <a:t> our help?</a:t>
            </a:r>
          </a:p>
          <a:p>
            <a:endParaRPr lang="en-US" sz="2000" dirty="0" smtClean="0">
              <a:latin typeface="+mn-lt"/>
            </a:endParaRPr>
          </a:p>
          <a:p>
            <a:pPr marL="0" indent="0">
              <a:buNone/>
            </a:pPr>
            <a:r>
              <a:rPr lang="en-US" sz="2400" b="1" u="sng" dirty="0" smtClean="0">
                <a:solidFill>
                  <a:schemeClr val="accent6">
                    <a:lumMod val="75000"/>
                  </a:schemeClr>
                </a:solidFill>
                <a:latin typeface="+mn-lt"/>
              </a:rPr>
              <a:t>Collaborator:</a:t>
            </a:r>
            <a:r>
              <a:rPr lang="en-US" sz="2400" b="1" dirty="0" smtClean="0">
                <a:solidFill>
                  <a:schemeClr val="accent6">
                    <a:lumMod val="75000"/>
                  </a:schemeClr>
                </a:solidFill>
                <a:latin typeface="+mn-lt"/>
              </a:rPr>
              <a:t> </a:t>
            </a:r>
            <a:r>
              <a:rPr lang="en-US" sz="2000" dirty="0" smtClean="0">
                <a:latin typeface="+mn-lt"/>
              </a:rPr>
              <a:t>San Francisco State University Nursing School requested collaboration with </a:t>
            </a:r>
            <a:r>
              <a:rPr lang="en-US" sz="2000" i="1" dirty="0" smtClean="0">
                <a:latin typeface="+mn-lt"/>
              </a:rPr>
              <a:t>‘Community Health and Global Perspectives Theory and Practicum.’</a:t>
            </a:r>
            <a:endParaRPr lang="en-US" sz="2000" dirty="0" smtClean="0">
              <a:latin typeface="+mn-lt"/>
            </a:endParaRPr>
          </a:p>
          <a:p>
            <a:endParaRPr lang="en-US" sz="2000" dirty="0" smtClean="0">
              <a:latin typeface="+mn-lt"/>
            </a:endParaRPr>
          </a:p>
          <a:p>
            <a:pPr marL="0" indent="0">
              <a:buNone/>
            </a:pPr>
            <a:r>
              <a:rPr lang="en-US" sz="2400" b="1" u="sng" dirty="0" smtClean="0">
                <a:solidFill>
                  <a:schemeClr val="accent6">
                    <a:lumMod val="75000"/>
                  </a:schemeClr>
                </a:solidFill>
                <a:latin typeface="+mn-lt"/>
              </a:rPr>
              <a:t>Project:</a:t>
            </a:r>
            <a:r>
              <a:rPr lang="en-US" sz="2400" b="1" dirty="0" smtClean="0">
                <a:solidFill>
                  <a:schemeClr val="accent6">
                    <a:lumMod val="75000"/>
                  </a:schemeClr>
                </a:solidFill>
                <a:latin typeface="+mn-lt"/>
              </a:rPr>
              <a:t> </a:t>
            </a:r>
            <a:r>
              <a:rPr lang="en-US" sz="2000" dirty="0" smtClean="0">
                <a:latin typeface="+mn-lt"/>
              </a:rPr>
              <a:t>Ask nursing students to follow the </a:t>
            </a:r>
            <a:r>
              <a:rPr lang="en-US" sz="2000" dirty="0" err="1" smtClean="0">
                <a:latin typeface="+mn-lt"/>
              </a:rPr>
              <a:t>CalFresh</a:t>
            </a:r>
            <a:r>
              <a:rPr lang="en-US" sz="2000" dirty="0" smtClean="0">
                <a:latin typeface="+mn-lt"/>
              </a:rPr>
              <a:t> application experience of non-assisted applicants from start to finish, and observe. </a:t>
            </a:r>
            <a:endParaRPr lang="en-US" sz="2000" dirty="0">
              <a:latin typeface="+mn-lt"/>
            </a:endParaRPr>
          </a:p>
        </p:txBody>
      </p:sp>
    </p:spTree>
    <p:extLst>
      <p:ext uri="{BB962C8B-B14F-4D97-AF65-F5344CB8AC3E}">
        <p14:creationId xmlns:p14="http://schemas.microsoft.com/office/powerpoint/2010/main" val="5916841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Diagram 4"/>
          <p:cNvGraphicFramePr/>
          <p:nvPr>
            <p:extLst>
              <p:ext uri="{D42A27DB-BD31-4B8C-83A1-F6EECF244321}">
                <p14:modId xmlns:p14="http://schemas.microsoft.com/office/powerpoint/2010/main" val="3275383467"/>
              </p:ext>
            </p:extLst>
          </p:nvPr>
        </p:nvGraphicFramePr>
        <p:xfrm>
          <a:off x="609600" y="1524000"/>
          <a:ext cx="7467600" cy="4724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pSp>
        <p:nvGrpSpPr>
          <p:cNvPr id="7" name="Group 6"/>
          <p:cNvGrpSpPr/>
          <p:nvPr/>
        </p:nvGrpSpPr>
        <p:grpSpPr>
          <a:xfrm>
            <a:off x="5562600" y="3276600"/>
            <a:ext cx="3284561" cy="3276600"/>
            <a:chOff x="5562600" y="3276600"/>
            <a:chExt cx="3284561" cy="3276600"/>
          </a:xfrm>
        </p:grpSpPr>
        <p:sp>
          <p:nvSpPr>
            <p:cNvPr id="8" name="Oval 7"/>
            <p:cNvSpPr/>
            <p:nvPr/>
          </p:nvSpPr>
          <p:spPr>
            <a:xfrm>
              <a:off x="5570561" y="3276600"/>
              <a:ext cx="3276600" cy="3276600"/>
            </a:xfrm>
            <a:prstGeom prst="ellipse">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p>
          </p:txBody>
        </p:sp>
        <p:sp>
          <p:nvSpPr>
            <p:cNvPr id="9" name="Content Placeholder 2"/>
            <p:cNvSpPr txBox="1">
              <a:spLocks/>
            </p:cNvSpPr>
            <p:nvPr/>
          </p:nvSpPr>
          <p:spPr>
            <a:xfrm>
              <a:off x="5562600" y="4170806"/>
              <a:ext cx="3276600" cy="2001394"/>
            </a:xfrm>
            <a:prstGeom prst="rect">
              <a:avLst/>
            </a:prstGeom>
          </p:spPr>
          <p:txBody>
            <a:bodyPr vert="horz">
              <a:normAutofit/>
            </a:bodyPr>
            <a:lst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a:lstStyle>
            <a:p>
              <a:pPr marL="0" indent="0" algn="ctr">
                <a:buNone/>
              </a:pPr>
              <a:r>
                <a:rPr lang="en-US" sz="2000" b="1" u="sng" dirty="0" smtClean="0">
                  <a:solidFill>
                    <a:schemeClr val="accent3">
                      <a:lumMod val="50000"/>
                    </a:schemeClr>
                  </a:solidFill>
                </a:rPr>
                <a:t>Grocery store gift cards:</a:t>
              </a:r>
            </a:p>
            <a:p>
              <a:pPr marL="0" indent="0" algn="ctr">
                <a:buNone/>
              </a:pPr>
              <a:r>
                <a:rPr lang="en-US" sz="1700" dirty="0" smtClean="0">
                  <a:solidFill>
                    <a:schemeClr val="accent3">
                      <a:lumMod val="50000"/>
                    </a:schemeClr>
                  </a:solidFill>
                </a:rPr>
                <a:t>Project sign-up = $20</a:t>
              </a:r>
            </a:p>
            <a:p>
              <a:pPr marL="0" indent="0" algn="ctr">
                <a:buNone/>
              </a:pPr>
              <a:r>
                <a:rPr lang="en-US" sz="1700" dirty="0" smtClean="0">
                  <a:solidFill>
                    <a:schemeClr val="accent3">
                      <a:lumMod val="50000"/>
                    </a:schemeClr>
                  </a:solidFill>
                </a:rPr>
                <a:t>Submit app. = $20</a:t>
              </a:r>
            </a:p>
            <a:p>
              <a:pPr marL="0" indent="0" algn="ctr">
                <a:buNone/>
              </a:pPr>
              <a:r>
                <a:rPr lang="en-US" sz="1700" dirty="0" smtClean="0">
                  <a:solidFill>
                    <a:schemeClr val="accent3">
                      <a:lumMod val="50000"/>
                    </a:schemeClr>
                  </a:solidFill>
                </a:rPr>
                <a:t>Complete process = $40</a:t>
              </a:r>
            </a:p>
            <a:p>
              <a:pPr marL="0" indent="0" algn="ctr">
                <a:buNone/>
              </a:pPr>
              <a:r>
                <a:rPr lang="en-US" sz="2000" b="1" dirty="0" smtClean="0">
                  <a:solidFill>
                    <a:schemeClr val="accent3">
                      <a:lumMod val="50000"/>
                    </a:schemeClr>
                  </a:solidFill>
                </a:rPr>
                <a:t>… $80 total!</a:t>
              </a:r>
            </a:p>
          </p:txBody>
        </p:sp>
      </p:grpSp>
      <p:sp>
        <p:nvSpPr>
          <p:cNvPr id="10" name="Title 1"/>
          <p:cNvSpPr>
            <a:spLocks noGrp="1"/>
          </p:cNvSpPr>
          <p:nvPr>
            <p:ph type="title"/>
          </p:nvPr>
        </p:nvSpPr>
        <p:spPr>
          <a:xfrm>
            <a:off x="457200" y="457200"/>
            <a:ext cx="8229600" cy="884238"/>
          </a:xfrm>
        </p:spPr>
        <p:txBody>
          <a:bodyPr/>
          <a:lstStyle/>
          <a:p>
            <a:r>
              <a:rPr lang="en-US" dirty="0" smtClean="0">
                <a:solidFill>
                  <a:srgbClr val="005E80"/>
                </a:solidFill>
                <a:latin typeface="+mj-lt"/>
              </a:rPr>
              <a:t>Project Design</a:t>
            </a:r>
            <a:endParaRPr lang="en-US" dirty="0">
              <a:solidFill>
                <a:srgbClr val="005E80"/>
              </a:solidFill>
              <a:latin typeface="+mj-lt"/>
            </a:endParaRPr>
          </a:p>
        </p:txBody>
      </p:sp>
    </p:spTree>
    <p:extLst>
      <p:ext uri="{BB962C8B-B14F-4D97-AF65-F5344CB8AC3E}">
        <p14:creationId xmlns:p14="http://schemas.microsoft.com/office/powerpoint/2010/main" val="15370870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3">
            <a:extLst>
              <a:ext uri="{28A0092B-C50C-407E-A947-70E740481C1C}">
                <a14:useLocalDpi xmlns:a14="http://schemas.microsoft.com/office/drawing/2010/main" val="0"/>
              </a:ext>
            </a:extLst>
          </a:blip>
          <a:srcRect l="8155" r="3084"/>
          <a:stretch/>
        </p:blipFill>
        <p:spPr>
          <a:xfrm>
            <a:off x="3562268" y="1510306"/>
            <a:ext cx="5094515" cy="4800600"/>
          </a:xfrm>
          <a:prstGeom prst="rect">
            <a:avLst/>
          </a:prstGeom>
        </p:spPr>
      </p:pic>
      <p:sp>
        <p:nvSpPr>
          <p:cNvPr id="5" name="5-Point Star 4"/>
          <p:cNvSpPr/>
          <p:nvPr/>
        </p:nvSpPr>
        <p:spPr>
          <a:xfrm>
            <a:off x="6534068" y="2424706"/>
            <a:ext cx="228600" cy="228600"/>
          </a:xfrm>
          <a:prstGeom prst="star5">
            <a:avLst/>
          </a:prstGeom>
          <a:solidFill>
            <a:schemeClr val="accent4">
              <a:lumMod val="75000"/>
            </a:schemeClr>
          </a:solidFill>
          <a:ln w="28575">
            <a:solidFill>
              <a:schemeClr val="accent4">
                <a:lumMod val="50000"/>
              </a:schemeClr>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6" name="5-Point Star 5"/>
          <p:cNvSpPr/>
          <p:nvPr/>
        </p:nvSpPr>
        <p:spPr>
          <a:xfrm>
            <a:off x="6762668" y="2577106"/>
            <a:ext cx="228600" cy="228600"/>
          </a:xfrm>
          <a:prstGeom prst="star5">
            <a:avLst/>
          </a:prstGeom>
          <a:solidFill>
            <a:schemeClr val="accent4">
              <a:lumMod val="75000"/>
            </a:schemeClr>
          </a:solidFill>
          <a:ln w="28575">
            <a:solidFill>
              <a:schemeClr val="accent4">
                <a:lumMod val="50000"/>
              </a:schemeClr>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7" name="5-Point Star 6"/>
          <p:cNvSpPr/>
          <p:nvPr/>
        </p:nvSpPr>
        <p:spPr>
          <a:xfrm>
            <a:off x="6534068" y="5244106"/>
            <a:ext cx="228600" cy="228600"/>
          </a:xfrm>
          <a:prstGeom prst="star5">
            <a:avLst/>
          </a:prstGeom>
          <a:solidFill>
            <a:schemeClr val="accent4">
              <a:lumMod val="75000"/>
            </a:schemeClr>
          </a:solidFill>
          <a:ln w="28575">
            <a:solidFill>
              <a:schemeClr val="accent4">
                <a:lumMod val="50000"/>
              </a:schemeClr>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8" name="5-Point Star 7"/>
          <p:cNvSpPr/>
          <p:nvPr/>
        </p:nvSpPr>
        <p:spPr>
          <a:xfrm>
            <a:off x="7448468" y="4558306"/>
            <a:ext cx="228600" cy="228600"/>
          </a:xfrm>
          <a:prstGeom prst="star5">
            <a:avLst/>
          </a:prstGeom>
          <a:solidFill>
            <a:schemeClr val="accent4">
              <a:lumMod val="75000"/>
            </a:schemeClr>
          </a:solidFill>
          <a:ln w="28575">
            <a:solidFill>
              <a:schemeClr val="accent4">
                <a:lumMod val="50000"/>
              </a:schemeClr>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9" name="TextBox 8"/>
          <p:cNvSpPr txBox="1"/>
          <p:nvPr/>
        </p:nvSpPr>
        <p:spPr>
          <a:xfrm>
            <a:off x="5886368" y="5548906"/>
            <a:ext cx="1638300" cy="523220"/>
          </a:xfrm>
          <a:prstGeom prst="rect">
            <a:avLst/>
          </a:prstGeom>
          <a:noFill/>
        </p:spPr>
        <p:txBody>
          <a:bodyPr wrap="square" rtlCol="0">
            <a:spAutoFit/>
          </a:bodyPr>
          <a:lstStyle/>
          <a:p>
            <a:pPr algn="ctr"/>
            <a:r>
              <a:rPr lang="en-US" sz="1400" b="1" dirty="0" err="1" smtClean="0"/>
              <a:t>Visitacion</a:t>
            </a:r>
            <a:r>
              <a:rPr lang="en-US" sz="1400" b="1" dirty="0" smtClean="0"/>
              <a:t> Valley</a:t>
            </a:r>
          </a:p>
          <a:p>
            <a:pPr algn="ctr"/>
            <a:r>
              <a:rPr lang="en-US" sz="1400" b="1" dirty="0" smtClean="0"/>
              <a:t>(Sunnydale FRC)</a:t>
            </a:r>
            <a:endParaRPr lang="en-US" sz="1400" b="1" dirty="0"/>
          </a:p>
        </p:txBody>
      </p:sp>
      <p:sp>
        <p:nvSpPr>
          <p:cNvPr id="10" name="TextBox 9"/>
          <p:cNvSpPr txBox="1"/>
          <p:nvPr/>
        </p:nvSpPr>
        <p:spPr>
          <a:xfrm>
            <a:off x="7057943" y="4810780"/>
            <a:ext cx="1009650" cy="523220"/>
          </a:xfrm>
          <a:prstGeom prst="rect">
            <a:avLst/>
          </a:prstGeom>
          <a:noFill/>
        </p:spPr>
        <p:txBody>
          <a:bodyPr wrap="square" rtlCol="0">
            <a:spAutoFit/>
          </a:bodyPr>
          <a:lstStyle/>
          <a:p>
            <a:pPr algn="ctr"/>
            <a:r>
              <a:rPr lang="en-US" sz="1400" b="1" dirty="0" err="1" smtClean="0"/>
              <a:t>Bayview</a:t>
            </a:r>
            <a:endParaRPr lang="en-US" sz="1400" b="1" dirty="0" smtClean="0"/>
          </a:p>
          <a:p>
            <a:pPr algn="ctr"/>
            <a:r>
              <a:rPr lang="en-US" sz="1400" b="1" dirty="0" smtClean="0"/>
              <a:t>(YMCA)</a:t>
            </a:r>
            <a:endParaRPr lang="en-US" sz="1400" b="1" dirty="0"/>
          </a:p>
        </p:txBody>
      </p:sp>
      <p:sp>
        <p:nvSpPr>
          <p:cNvPr id="11" name="TextBox 10"/>
          <p:cNvSpPr txBox="1"/>
          <p:nvPr/>
        </p:nvSpPr>
        <p:spPr>
          <a:xfrm>
            <a:off x="5886368" y="1600200"/>
            <a:ext cx="1801586" cy="738664"/>
          </a:xfrm>
          <a:prstGeom prst="rect">
            <a:avLst/>
          </a:prstGeom>
          <a:noFill/>
        </p:spPr>
        <p:txBody>
          <a:bodyPr wrap="square" rtlCol="0">
            <a:spAutoFit/>
          </a:bodyPr>
          <a:lstStyle/>
          <a:p>
            <a:pPr algn="ctr"/>
            <a:r>
              <a:rPr lang="en-US" sz="1400" b="1" dirty="0" smtClean="0"/>
              <a:t>Tenderloin</a:t>
            </a:r>
          </a:p>
          <a:p>
            <a:pPr algn="ctr"/>
            <a:r>
              <a:rPr lang="en-US" sz="1400" b="1" dirty="0" smtClean="0"/>
              <a:t>(Polk Senior Apts., Mercy Housing)</a:t>
            </a:r>
            <a:endParaRPr lang="en-US" sz="1400" b="1" dirty="0"/>
          </a:p>
        </p:txBody>
      </p:sp>
      <p:sp>
        <p:nvSpPr>
          <p:cNvPr id="14" name="TextBox 13"/>
          <p:cNvSpPr txBox="1"/>
          <p:nvPr/>
        </p:nvSpPr>
        <p:spPr>
          <a:xfrm>
            <a:off x="475468" y="1510306"/>
            <a:ext cx="2609504" cy="2031325"/>
          </a:xfrm>
          <a:prstGeom prst="rect">
            <a:avLst/>
          </a:prstGeom>
          <a:noFill/>
        </p:spPr>
        <p:txBody>
          <a:bodyPr wrap="square" rtlCol="0">
            <a:spAutoFit/>
          </a:bodyPr>
          <a:lstStyle/>
          <a:p>
            <a:r>
              <a:rPr lang="en-US" dirty="0" smtClean="0">
                <a:solidFill>
                  <a:srgbClr val="005E80"/>
                </a:solidFill>
              </a:rPr>
              <a:t>Students were responsible for recruiting participants, with our assistance.</a:t>
            </a:r>
          </a:p>
          <a:p>
            <a:endParaRPr lang="en-US" dirty="0">
              <a:solidFill>
                <a:srgbClr val="005E80"/>
              </a:solidFill>
            </a:endParaRPr>
          </a:p>
          <a:p>
            <a:r>
              <a:rPr lang="en-US" dirty="0" smtClean="0">
                <a:solidFill>
                  <a:srgbClr val="005E80"/>
                </a:solidFill>
              </a:rPr>
              <a:t>We recruited at food pantry sites.</a:t>
            </a:r>
            <a:endParaRPr lang="en-US" dirty="0">
              <a:solidFill>
                <a:srgbClr val="005E80"/>
              </a:solidFill>
            </a:endParaRPr>
          </a:p>
        </p:txBody>
      </p:sp>
      <p:grpSp>
        <p:nvGrpSpPr>
          <p:cNvPr id="2" name="Group 1"/>
          <p:cNvGrpSpPr/>
          <p:nvPr/>
        </p:nvGrpSpPr>
        <p:grpSpPr>
          <a:xfrm>
            <a:off x="438496" y="3733800"/>
            <a:ext cx="2609504" cy="2420568"/>
            <a:chOff x="627868" y="3944357"/>
            <a:chExt cx="2609504" cy="2420568"/>
          </a:xfrm>
        </p:grpSpPr>
        <p:sp>
          <p:nvSpPr>
            <p:cNvPr id="16" name="Oval 15"/>
            <p:cNvSpPr/>
            <p:nvPr/>
          </p:nvSpPr>
          <p:spPr>
            <a:xfrm>
              <a:off x="722336" y="3944357"/>
              <a:ext cx="2420568" cy="2420568"/>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17" name="TextBox 16"/>
            <p:cNvSpPr txBox="1"/>
            <p:nvPr/>
          </p:nvSpPr>
          <p:spPr>
            <a:xfrm>
              <a:off x="627868" y="4554477"/>
              <a:ext cx="2609504" cy="1200329"/>
            </a:xfrm>
            <a:prstGeom prst="rect">
              <a:avLst/>
            </a:prstGeom>
            <a:noFill/>
          </p:spPr>
          <p:txBody>
            <a:bodyPr wrap="square" rtlCol="0">
              <a:spAutoFit/>
            </a:bodyPr>
            <a:lstStyle/>
            <a:p>
              <a:pPr algn="ctr"/>
              <a:r>
                <a:rPr lang="en-US" sz="2400" dirty="0" smtClean="0">
                  <a:solidFill>
                    <a:schemeClr val="bg1"/>
                  </a:solidFill>
                </a:rPr>
                <a:t>We recruited </a:t>
              </a:r>
            </a:p>
            <a:p>
              <a:pPr algn="ctr"/>
              <a:r>
                <a:rPr lang="en-US" sz="2400" b="1" dirty="0" smtClean="0">
                  <a:solidFill>
                    <a:schemeClr val="bg1"/>
                  </a:solidFill>
                </a:rPr>
                <a:t>15 participants </a:t>
              </a:r>
            </a:p>
            <a:p>
              <a:pPr algn="ctr"/>
              <a:r>
                <a:rPr lang="en-US" sz="2400" dirty="0" smtClean="0">
                  <a:solidFill>
                    <a:schemeClr val="bg1"/>
                  </a:solidFill>
                </a:rPr>
                <a:t>for the project!</a:t>
              </a:r>
              <a:endParaRPr lang="en-US" sz="2400" dirty="0">
                <a:solidFill>
                  <a:schemeClr val="bg1"/>
                </a:solidFill>
              </a:endParaRPr>
            </a:p>
          </p:txBody>
        </p:sp>
      </p:grpSp>
      <p:sp>
        <p:nvSpPr>
          <p:cNvPr id="15" name="Title 1"/>
          <p:cNvSpPr>
            <a:spLocks noGrp="1"/>
          </p:cNvSpPr>
          <p:nvPr>
            <p:ph type="title"/>
          </p:nvPr>
        </p:nvSpPr>
        <p:spPr>
          <a:xfrm>
            <a:off x="457200" y="457200"/>
            <a:ext cx="8229600" cy="884238"/>
          </a:xfrm>
        </p:spPr>
        <p:txBody>
          <a:bodyPr/>
          <a:lstStyle/>
          <a:p>
            <a:r>
              <a:rPr lang="en-US" dirty="0" smtClean="0">
                <a:solidFill>
                  <a:srgbClr val="005E80"/>
                </a:solidFill>
                <a:latin typeface="+mj-lt"/>
              </a:rPr>
              <a:t>Recruiting Participants</a:t>
            </a:r>
            <a:endParaRPr lang="en-US" dirty="0">
              <a:solidFill>
                <a:srgbClr val="005E80"/>
              </a:solidFill>
              <a:latin typeface="+mj-lt"/>
            </a:endParaRPr>
          </a:p>
        </p:txBody>
      </p:sp>
    </p:spTree>
    <p:extLst>
      <p:ext uri="{BB962C8B-B14F-4D97-AF65-F5344CB8AC3E}">
        <p14:creationId xmlns:p14="http://schemas.microsoft.com/office/powerpoint/2010/main" val="107936420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3505200" y="3697069"/>
            <a:ext cx="2209800" cy="646331"/>
          </a:xfrm>
          <a:prstGeom prst="rect">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grpSp>
        <p:nvGrpSpPr>
          <p:cNvPr id="7" name="Group 6"/>
          <p:cNvGrpSpPr/>
          <p:nvPr/>
        </p:nvGrpSpPr>
        <p:grpSpPr>
          <a:xfrm>
            <a:off x="5410200" y="4404717"/>
            <a:ext cx="2590800" cy="2081400"/>
            <a:chOff x="5791200" y="4191000"/>
            <a:chExt cx="2590800" cy="2081400"/>
          </a:xfrm>
        </p:grpSpPr>
        <p:pic>
          <p:nvPicPr>
            <p:cNvPr id="1026" name="Picture 2" descr="C:\Users\bgershon\AppData\Local\Microsoft\Windows\Temporary Internet Files\Content.IE5\QB2NJJI5\large-House-Icon-166.6-17641[1].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24661" y="4191000"/>
              <a:ext cx="2123878" cy="208140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5791200" y="4495800"/>
              <a:ext cx="2590800" cy="984885"/>
            </a:xfrm>
            <a:prstGeom prst="rect">
              <a:avLst/>
            </a:prstGeom>
            <a:noFill/>
          </p:spPr>
          <p:txBody>
            <a:bodyPr wrap="square" rtlCol="0">
              <a:spAutoFit/>
            </a:bodyPr>
            <a:lstStyle/>
            <a:p>
              <a:pPr algn="ctr"/>
              <a:r>
                <a:rPr lang="en-US" sz="4000" b="1" dirty="0" smtClean="0">
                  <a:solidFill>
                    <a:schemeClr val="bg1"/>
                  </a:solidFill>
                </a:rPr>
                <a:t>2.3</a:t>
              </a:r>
              <a:r>
                <a:rPr lang="en-US" b="1" dirty="0" smtClean="0">
                  <a:solidFill>
                    <a:schemeClr val="bg1"/>
                  </a:solidFill>
                </a:rPr>
                <a:t> </a:t>
              </a:r>
            </a:p>
            <a:p>
              <a:pPr algn="ctr"/>
              <a:r>
                <a:rPr lang="en-US" b="1" dirty="0" smtClean="0">
                  <a:solidFill>
                    <a:schemeClr val="bg1"/>
                  </a:solidFill>
                </a:rPr>
                <a:t>Average HH size</a:t>
              </a:r>
            </a:p>
          </p:txBody>
        </p:sp>
      </p:grpSp>
      <p:graphicFrame>
        <p:nvGraphicFramePr>
          <p:cNvPr id="4" name="Chart 3"/>
          <p:cNvGraphicFramePr>
            <a:graphicFrameLocks/>
          </p:cNvGraphicFramePr>
          <p:nvPr>
            <p:extLst>
              <p:ext uri="{D42A27DB-BD31-4B8C-83A1-F6EECF244321}">
                <p14:modId xmlns:p14="http://schemas.microsoft.com/office/powerpoint/2010/main" val="3131804539"/>
              </p:ext>
            </p:extLst>
          </p:nvPr>
        </p:nvGraphicFramePr>
        <p:xfrm>
          <a:off x="533400" y="1295400"/>
          <a:ext cx="3962400" cy="27432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5" name="Chart 4"/>
          <p:cNvGraphicFramePr>
            <a:graphicFrameLocks/>
          </p:cNvGraphicFramePr>
          <p:nvPr>
            <p:extLst>
              <p:ext uri="{D42A27DB-BD31-4B8C-83A1-F6EECF244321}">
                <p14:modId xmlns:p14="http://schemas.microsoft.com/office/powerpoint/2010/main" val="3549049723"/>
              </p:ext>
            </p:extLst>
          </p:nvPr>
        </p:nvGraphicFramePr>
        <p:xfrm>
          <a:off x="4800600" y="1295400"/>
          <a:ext cx="3733800" cy="2743200"/>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6" name="Chart 5"/>
          <p:cNvGraphicFramePr>
            <a:graphicFrameLocks/>
          </p:cNvGraphicFramePr>
          <p:nvPr>
            <p:extLst>
              <p:ext uri="{D42A27DB-BD31-4B8C-83A1-F6EECF244321}">
                <p14:modId xmlns:p14="http://schemas.microsoft.com/office/powerpoint/2010/main" val="4075448802"/>
              </p:ext>
            </p:extLst>
          </p:nvPr>
        </p:nvGraphicFramePr>
        <p:xfrm>
          <a:off x="762000" y="4038600"/>
          <a:ext cx="3505200" cy="2743200"/>
        </p:xfrm>
        <a:graphic>
          <a:graphicData uri="http://schemas.openxmlformats.org/drawingml/2006/chart">
            <c:chart xmlns:c="http://schemas.openxmlformats.org/drawingml/2006/chart" xmlns:r="http://schemas.openxmlformats.org/officeDocument/2006/relationships" r:id="rId6"/>
          </a:graphicData>
        </a:graphic>
      </p:graphicFrame>
      <p:sp>
        <p:nvSpPr>
          <p:cNvPr id="2" name="TextBox 1"/>
          <p:cNvSpPr txBox="1"/>
          <p:nvPr/>
        </p:nvSpPr>
        <p:spPr>
          <a:xfrm>
            <a:off x="3352800" y="3697069"/>
            <a:ext cx="2514600" cy="646331"/>
          </a:xfrm>
          <a:prstGeom prst="rect">
            <a:avLst/>
          </a:prstGeom>
          <a:noFill/>
        </p:spPr>
        <p:txBody>
          <a:bodyPr wrap="square" rtlCol="0">
            <a:spAutoFit/>
          </a:bodyPr>
          <a:lstStyle/>
          <a:p>
            <a:pPr algn="ctr"/>
            <a:r>
              <a:rPr lang="en-US" sz="3600" dirty="0" smtClean="0"/>
              <a:t>15 People</a:t>
            </a:r>
            <a:endParaRPr lang="en-US" sz="3600" dirty="0"/>
          </a:p>
        </p:txBody>
      </p:sp>
      <p:sp>
        <p:nvSpPr>
          <p:cNvPr id="10" name="Title 1"/>
          <p:cNvSpPr>
            <a:spLocks noGrp="1"/>
          </p:cNvSpPr>
          <p:nvPr>
            <p:ph type="title"/>
          </p:nvPr>
        </p:nvSpPr>
        <p:spPr>
          <a:xfrm>
            <a:off x="457200" y="457200"/>
            <a:ext cx="8229600" cy="884238"/>
          </a:xfrm>
        </p:spPr>
        <p:txBody>
          <a:bodyPr/>
          <a:lstStyle/>
          <a:p>
            <a:r>
              <a:rPr lang="en-US" dirty="0" smtClean="0">
                <a:solidFill>
                  <a:srgbClr val="005E80"/>
                </a:solidFill>
                <a:latin typeface="+mj-lt"/>
              </a:rPr>
              <a:t>Who Participated?</a:t>
            </a:r>
            <a:endParaRPr lang="en-US" dirty="0">
              <a:solidFill>
                <a:srgbClr val="005E80"/>
              </a:solidFill>
              <a:latin typeface="+mj-lt"/>
            </a:endParaRPr>
          </a:p>
        </p:txBody>
      </p:sp>
    </p:spTree>
    <p:extLst>
      <p:ext uri="{BB962C8B-B14F-4D97-AF65-F5344CB8AC3E}">
        <p14:creationId xmlns:p14="http://schemas.microsoft.com/office/powerpoint/2010/main" val="3021847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Graphic spid="5" grpId="0">
        <p:bldAsOne/>
      </p:bldGraphic>
      <p:bldGraphic spid="6" grpId="0">
        <p:bldAsOne/>
      </p:bldGraphic>
    </p:bldLst>
  </p:timing>
</p:sld>
</file>

<file path=ppt/theme/theme1.xml><?xml version="1.0" encoding="utf-8"?>
<a:theme xmlns:a="http://schemas.openxmlformats.org/drawingml/2006/main" name="Office Theme">
  <a:themeElements>
    <a:clrScheme name="Module">
      <a:dk1>
        <a:sysClr val="windowText" lastClr="000000"/>
      </a:dk1>
      <a:lt1>
        <a:sysClr val="window" lastClr="FFFFFF"/>
      </a:lt1>
      <a:dk2>
        <a:srgbClr val="5A6378"/>
      </a:dk2>
      <a:lt2>
        <a:srgbClr val="D4D4D6"/>
      </a:lt2>
      <a:accent1>
        <a:srgbClr val="F0AD00"/>
      </a:accent1>
      <a:accent2>
        <a:srgbClr val="60B5CC"/>
      </a:accent2>
      <a:accent3>
        <a:srgbClr val="E66C7D"/>
      </a:accent3>
      <a:accent4>
        <a:srgbClr val="6BB76D"/>
      </a:accent4>
      <a:accent5>
        <a:srgbClr val="E88651"/>
      </a:accent5>
      <a:accent6>
        <a:srgbClr val="C64847"/>
      </a:accent6>
      <a:hlink>
        <a:srgbClr val="168BBA"/>
      </a:hlink>
      <a:folHlink>
        <a:srgbClr val="6800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15176</TotalTime>
  <Words>2189</Words>
  <Application>Microsoft Office PowerPoint</Application>
  <PresentationFormat>On-screen Show (4:3)</PresentationFormat>
  <Paragraphs>307</Paragraphs>
  <Slides>28</Slides>
  <Notes>28</Notes>
  <HiddenSlides>0</HiddenSlides>
  <MMClips>0</MMClips>
  <ScaleCrop>false</ScaleCrop>
  <HeadingPairs>
    <vt:vector size="4" baseType="variant">
      <vt:variant>
        <vt:lpstr>Theme</vt:lpstr>
      </vt:variant>
      <vt:variant>
        <vt:i4>1</vt:i4>
      </vt:variant>
      <vt:variant>
        <vt:lpstr>Slide Titles</vt:lpstr>
      </vt:variant>
      <vt:variant>
        <vt:i4>28</vt:i4>
      </vt:variant>
    </vt:vector>
  </HeadingPairs>
  <TitlesOfParts>
    <vt:vector size="29" baseType="lpstr">
      <vt:lpstr>Office Theme</vt:lpstr>
      <vt:lpstr>The ‘CalFresh Application Experience Project’ A project by the SF-Marin Food Bank</vt:lpstr>
      <vt:lpstr>Reduce Hunger in CA</vt:lpstr>
      <vt:lpstr>Today’s Webinar:</vt:lpstr>
      <vt:lpstr>Introductions</vt:lpstr>
      <vt:lpstr>PowerPoint Presentation</vt:lpstr>
      <vt:lpstr>PowerPoint Presentation</vt:lpstr>
      <vt:lpstr>Project Design</vt:lpstr>
      <vt:lpstr>Recruiting Participants</vt:lpstr>
      <vt:lpstr>Who Participated?</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The Study Offered…</vt:lpstr>
      <vt:lpstr>PowerPoint Presentation</vt:lpstr>
      <vt:lpstr>PowerPoint Presentation</vt:lpstr>
      <vt:lpstr>PowerPoint Presentation</vt:lpstr>
      <vt:lpstr>PowerPoint Presentation</vt:lpstr>
      <vt:lpstr>Thank you!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One Stop for Health Nutrition</dc:title>
  <dc:creator>kim</dc:creator>
  <cp:lastModifiedBy>Stephanie</cp:lastModifiedBy>
  <cp:revision>611</cp:revision>
  <cp:lastPrinted>2015-11-17T16:34:35Z</cp:lastPrinted>
  <dcterms:created xsi:type="dcterms:W3CDTF">2014-06-12T17:47:48Z</dcterms:created>
  <dcterms:modified xsi:type="dcterms:W3CDTF">2015-11-17T21:16:45Z</dcterms:modified>
</cp:coreProperties>
</file>